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ru-RU" smtClean="0"/>
              <a:t>Образец заголовка</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ru-RU" smtClean="0"/>
              <a:t>Вставка рисунка</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8C79C5D-2A6F-F04D-97DA-BEF2467B64E4}" type="datetimeFigureOut">
              <a:rPr lang="en-US" dirty="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ru-RU" smtClean="0"/>
              <a:t>Образец заголовка</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ru-RU" smtClean="0"/>
              <a:t>Образец текста</a:t>
            </a:r>
          </a:p>
        </p:txBody>
      </p:sp>
      <p:sp>
        <p:nvSpPr>
          <p:cNvPr id="4" name="Date Placeholder 3"/>
          <p:cNvSpPr>
            <a:spLocks noGrp="1"/>
          </p:cNvSpPr>
          <p:nvPr>
            <p:ph type="dt" sz="half" idx="10"/>
          </p:nvPr>
        </p:nvSpPr>
        <p:spPr/>
        <p:txBody>
          <a:bodyPr/>
          <a:lstStyle/>
          <a:p>
            <a:fld id="{8DFA1846-DA80-1C48-A609-854EA85C59AD}"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ru-RU" smtClean="0"/>
              <a:t>Образец заголовка</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ru-RU" smtClean="0"/>
              <a:t>Образец текста</a:t>
            </a:r>
          </a:p>
        </p:txBody>
      </p:sp>
      <p:sp>
        <p:nvSpPr>
          <p:cNvPr id="2" name="Date Placeholder 1"/>
          <p:cNvSpPr>
            <a:spLocks noGrp="1"/>
          </p:cNvSpPr>
          <p:nvPr>
            <p:ph type="dt" sz="half" idx="10"/>
          </p:nvPr>
        </p:nvSpPr>
        <p:spPr/>
        <p:txBody>
          <a:bodyPr/>
          <a:lstStyle/>
          <a:p>
            <a:fld id="{FBF54567-0DE4-3F47-BF90-CB84690072F9}" type="datetimeFigureOut">
              <a:rPr lang="en-US" dirty="0"/>
              <a:pPr/>
              <a:t>3/27/2020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ru-RU" smtClean="0"/>
              <a:t>Образец заголовка</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DFA1846-DA80-1C48-A609-854EA85C59AD}"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3/27/2020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3/27/2020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3/27/2020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ru-RU" smtClean="0"/>
              <a:t>Образец заголовка</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0DF5E60-9974-AC48-9591-99C2BB44B7CF}" type="datetimeFigureOut">
              <a:rPr lang="en-US" dirty="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ru-RU" smtClean="0"/>
              <a:t>Образец заголовка</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ru-RU" smtClean="0"/>
              <a:t>Вставка рисунка</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3/27/2020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3/27/2020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Дәріс 11. Психологиялық тренингтегі ойын техникалары</a:t>
            </a:r>
            <a:r>
              <a:rPr lang="ru-RU" dirty="0"/>
              <a:t/>
            </a:r>
            <a:br>
              <a:rPr lang="ru-RU" dirty="0"/>
            </a:br>
            <a:endParaRPr lang="ru-RU" dirty="0"/>
          </a:p>
        </p:txBody>
      </p:sp>
      <p:sp>
        <p:nvSpPr>
          <p:cNvPr id="3" name="Текст 2"/>
          <p:cNvSpPr>
            <a:spLocks noGrp="1"/>
          </p:cNvSpPr>
          <p:nvPr>
            <p:ph type="body" idx="1"/>
          </p:nvPr>
        </p:nvSpPr>
        <p:spPr>
          <a:xfrm>
            <a:off x="810000" y="5442566"/>
            <a:ext cx="10561418" cy="433955"/>
          </a:xfrm>
        </p:spPr>
        <p:txBody>
          <a:bodyPr/>
          <a:lstStyle/>
          <a:p>
            <a:r>
              <a:rPr lang="kk-KZ" sz="2800" b="1" dirty="0"/>
              <a:t>Дәріс 11. </a:t>
            </a:r>
            <a:endParaRPr lang="ru-RU" sz="2800" dirty="0"/>
          </a:p>
          <a:p>
            <a:endParaRPr lang="ru-RU" dirty="0"/>
          </a:p>
        </p:txBody>
      </p:sp>
    </p:spTree>
    <p:extLst>
      <p:ext uri="{BB962C8B-B14F-4D97-AF65-F5344CB8AC3E}">
        <p14:creationId xmlns:p14="http://schemas.microsoft.com/office/powerpoint/2010/main" val="2134463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sz="2000" dirty="0"/>
              <a:t>Ойын әсері арқылы адам баласының белгілі бір буыны қоғамдық тәжірибеге меңгереді, өзіңіз психикалық ерекшкеліктерін қалыптастырады. Бала ойынында да қоғамдық, ұжымдық сипат болады. </a:t>
            </a:r>
            <a:endParaRPr lang="ru-RU" sz="2000" dirty="0"/>
          </a:p>
        </p:txBody>
      </p:sp>
      <p:sp>
        <p:nvSpPr>
          <p:cNvPr id="3" name="Текст 2"/>
          <p:cNvSpPr>
            <a:spLocks noGrp="1"/>
          </p:cNvSpPr>
          <p:nvPr>
            <p:ph type="body" idx="1"/>
          </p:nvPr>
        </p:nvSpPr>
        <p:spPr>
          <a:solidFill>
            <a:schemeClr val="accent2">
              <a:lumMod val="75000"/>
            </a:schemeClr>
          </a:solidFill>
        </p:spPr>
        <p:txBody>
          <a:bodyPr/>
          <a:lstStyle/>
          <a:p>
            <a:r>
              <a:rPr lang="kk-KZ" dirty="0" smtClean="0"/>
              <a:t>Тренингтегі ойынның әсері</a:t>
            </a:r>
            <a:endParaRPr lang="ru-RU" dirty="0"/>
          </a:p>
        </p:txBody>
      </p:sp>
      <p:sp>
        <p:nvSpPr>
          <p:cNvPr id="4" name="Текст 3"/>
          <p:cNvSpPr>
            <a:spLocks noGrp="1"/>
          </p:cNvSpPr>
          <p:nvPr>
            <p:ph type="body" sz="quarter" idx="16"/>
          </p:nvPr>
        </p:nvSpPr>
        <p:spPr>
          <a:solidFill>
            <a:schemeClr val="accent5">
              <a:lumMod val="75000"/>
            </a:schemeClr>
          </a:solidFill>
        </p:spPr>
        <p:txBody>
          <a:bodyPr/>
          <a:lstStyle/>
          <a:p>
            <a:r>
              <a:rPr lang="kk-KZ" dirty="0"/>
              <a:t>Ойын жұп арқылы бір-бірімен өзара қарым-қатынастар жасайды. Ал мұның өзі оның дамуы үшін ерекше маңызы бар фактор екендігі түсінікті; Ойын баланың түрлі қасиеттерін дамытады мында да баланың қабілеті, белсенділігі артады.</a:t>
            </a:r>
            <a:endParaRPr lang="ru-RU" dirty="0"/>
          </a:p>
          <a:p>
            <a:endParaRPr lang="ru-RU" dirty="0"/>
          </a:p>
        </p:txBody>
      </p:sp>
    </p:spTree>
    <p:extLst>
      <p:ext uri="{BB962C8B-B14F-4D97-AF65-F5344CB8AC3E}">
        <p14:creationId xmlns:p14="http://schemas.microsoft.com/office/powerpoint/2010/main" val="1568349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r>
              <a:rPr lang="kk-KZ" sz="2800" dirty="0"/>
              <a:t>Ойынның  ерекшеліктері (К.Стопоро).</a:t>
            </a:r>
            <a:r>
              <a:rPr lang="ru-RU" sz="2800" dirty="0"/>
              <a:t/>
            </a:r>
            <a:br>
              <a:rPr lang="ru-RU" sz="2800" dirty="0"/>
            </a:br>
            <a:endParaRPr lang="ru-RU" sz="2800" dirty="0"/>
          </a:p>
        </p:txBody>
      </p:sp>
      <p:sp>
        <p:nvSpPr>
          <p:cNvPr id="4" name="Объект 3"/>
          <p:cNvSpPr>
            <a:spLocks noGrp="1"/>
          </p:cNvSpPr>
          <p:nvPr>
            <p:ph sz="half" idx="2"/>
          </p:nvPr>
        </p:nvSpPr>
        <p:spPr>
          <a:solidFill>
            <a:schemeClr val="accent4">
              <a:lumMod val="50000"/>
            </a:schemeClr>
          </a:solidFill>
        </p:spPr>
        <p:txBody>
          <a:bodyPr/>
          <a:lstStyle/>
          <a:p>
            <a:r>
              <a:rPr lang="kk-KZ" dirty="0"/>
              <a:t>1. Ермек ойындар-ойында сюжет болмайды, оның мақсаты қатысушылардың  көмегі, мысалы: бір-бірімен артынан қуу, қытықтау және т.б.</a:t>
            </a:r>
            <a:endParaRPr lang="ru-RU" dirty="0"/>
          </a:p>
          <a:p>
            <a:r>
              <a:rPr lang="kk-KZ" dirty="0"/>
              <a:t>  2. Жаттығу ойындар –сюжет болмайды, көбіне дене жаттығуына арналған. Мысалы: ағашқа тартыну, ағаштың үстінен жүгіру</a:t>
            </a:r>
            <a:endParaRPr lang="ru-RU" dirty="0"/>
          </a:p>
        </p:txBody>
      </p:sp>
      <p:sp>
        <p:nvSpPr>
          <p:cNvPr id="5" name="Текст 4"/>
          <p:cNvSpPr>
            <a:spLocks noGrp="1"/>
          </p:cNvSpPr>
          <p:nvPr>
            <p:ph type="body" sz="quarter" idx="3"/>
          </p:nvPr>
        </p:nvSpPr>
        <p:spPr/>
        <p:txBody>
          <a:bodyPr/>
          <a:lstStyle/>
          <a:p>
            <a:endParaRPr lang="ru-RU"/>
          </a:p>
        </p:txBody>
      </p:sp>
      <p:sp>
        <p:nvSpPr>
          <p:cNvPr id="6" name="Объект 5"/>
          <p:cNvSpPr>
            <a:spLocks noGrp="1"/>
          </p:cNvSpPr>
          <p:nvPr>
            <p:ph sz="quarter" idx="4"/>
          </p:nvPr>
        </p:nvSpPr>
        <p:spPr>
          <a:solidFill>
            <a:schemeClr val="accent4">
              <a:lumMod val="75000"/>
            </a:schemeClr>
          </a:solidFill>
        </p:spPr>
        <p:txBody>
          <a:bodyPr>
            <a:normAutofit fontScale="92500" lnSpcReduction="20000"/>
          </a:bodyPr>
          <a:lstStyle/>
          <a:p>
            <a:r>
              <a:rPr lang="kk-KZ" dirty="0"/>
              <a:t> 3. Сюжетті  ойын - ойын  әрекеті бар, алғашқы  қиялдағы   ситуацияларды  көрсету. Мысалы: әр түрлі аспаптарды ойнау, жан-жануарлардың әрекетін көрсету немесе әлеуметтік қатынастарды көрсету.</a:t>
            </a:r>
            <a:endParaRPr lang="ru-RU" dirty="0"/>
          </a:p>
          <a:p>
            <a:r>
              <a:rPr lang="kk-KZ" dirty="0"/>
              <a:t>   4. Процесуалды еліктеу ойындары – нақты кезеңге  байланысты әрекеттер мен жағдайларды   сыртқа  шығару.</a:t>
            </a:r>
            <a:endParaRPr lang="ru-RU" dirty="0"/>
          </a:p>
          <a:p>
            <a:r>
              <a:rPr lang="kk-KZ" dirty="0"/>
              <a:t>  5. Дәстүрлі ойындар     ұрпақтан- ұрпаққа берілетін ойындар. Бұнда жеке бастың сапасы көрінеді. Осы жәке басты сыйлауды талап етуден тұрады</a:t>
            </a:r>
            <a:endParaRPr lang="ru-RU" dirty="0"/>
          </a:p>
        </p:txBody>
      </p:sp>
      <p:sp>
        <p:nvSpPr>
          <p:cNvPr id="7" name="Текст 6"/>
          <p:cNvSpPr>
            <a:spLocks noGrp="1"/>
          </p:cNvSpPr>
          <p:nvPr>
            <p:ph type="body" idx="1"/>
          </p:nvPr>
        </p:nvSpPr>
        <p:spPr/>
        <p:txBody>
          <a:bodyPr/>
          <a:lstStyle/>
          <a:p>
            <a:endParaRPr lang="ru-RU"/>
          </a:p>
        </p:txBody>
      </p:sp>
    </p:spTree>
    <p:extLst>
      <p:ext uri="{BB962C8B-B14F-4D97-AF65-F5344CB8AC3E}">
        <p14:creationId xmlns:p14="http://schemas.microsoft.com/office/powerpoint/2010/main" val="261235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
            </a:r>
            <a:br>
              <a:rPr lang="kk-KZ" dirty="0" smtClean="0"/>
            </a:br>
            <a:r>
              <a:rPr lang="ru-RU" dirty="0"/>
              <a:t/>
            </a:r>
            <a:br>
              <a:rPr lang="ru-RU" dirty="0"/>
            </a:br>
            <a:r>
              <a:rPr lang="kk-KZ" dirty="0" smtClean="0"/>
              <a:t>Ойын </a:t>
            </a:r>
            <a:r>
              <a:rPr lang="kk-KZ" dirty="0"/>
              <a:t>техникалары</a:t>
            </a:r>
            <a:endParaRPr lang="ru-RU" dirty="0"/>
          </a:p>
        </p:txBody>
      </p:sp>
      <p:sp>
        <p:nvSpPr>
          <p:cNvPr id="3" name="Объект 2"/>
          <p:cNvSpPr>
            <a:spLocks noGrp="1"/>
          </p:cNvSpPr>
          <p:nvPr>
            <p:ph idx="1"/>
          </p:nvPr>
        </p:nvSpPr>
        <p:spPr/>
        <p:txBody>
          <a:bodyPr/>
          <a:lstStyle/>
          <a:p>
            <a:r>
              <a:rPr lang="kk-KZ" b="1" dirty="0"/>
              <a:t>Жағымсыз энергияны лақтыру»</a:t>
            </a:r>
            <a:endParaRPr lang="ru-RU" dirty="0"/>
          </a:p>
          <a:p>
            <a:r>
              <a:rPr lang="kk-KZ" dirty="0"/>
              <a:t>Мақсаты: Қатысушылардың көңіл-күйін орнына түсіру, ашуларын бойдан шығару, қатты көңіл-күйді босаңсыту. Материал: нысана. Мазмұны: Қатысушылар бар ашуларымен құм толтырылған қалтаны нысанаға лақтыру керек.</a:t>
            </a:r>
            <a:endParaRPr lang="ru-RU" dirty="0"/>
          </a:p>
          <a:p>
            <a:r>
              <a:rPr lang="kk-KZ" b="1" dirty="0"/>
              <a:t>«Сиқырлы отырғыш»</a:t>
            </a:r>
            <a:endParaRPr lang="ru-RU" dirty="0"/>
          </a:p>
          <a:p>
            <a:r>
              <a:rPr lang="kk-KZ" dirty="0"/>
              <a:t>Мақсаты: сүйіспеншілікке тәрбиелеу. Ойын мазмұны: бір бала ортаға сиқырлы отырғышқа отырады, ал қалғандары оған жақсы, әдемі сөздер айтады. Отырғанды құшақтап, сүюге болады.</a:t>
            </a:r>
            <a:endParaRPr lang="ru-RU" dirty="0"/>
          </a:p>
          <a:p>
            <a:pPr marL="0" indent="0">
              <a:buNone/>
            </a:pPr>
            <a:endParaRPr lang="kk-KZ" dirty="0" smtClean="0"/>
          </a:p>
        </p:txBody>
      </p:sp>
    </p:spTree>
    <p:extLst>
      <p:ext uri="{BB962C8B-B14F-4D97-AF65-F5344CB8AC3E}">
        <p14:creationId xmlns:p14="http://schemas.microsoft.com/office/powerpoint/2010/main" val="3978298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80914" y="117693"/>
            <a:ext cx="11134164" cy="4247317"/>
          </a:xfrm>
          <a:prstGeom prst="rect">
            <a:avLst/>
          </a:prstGeom>
          <a:solidFill>
            <a:schemeClr val="accent1">
              <a:lumMod val="60000"/>
              <a:lumOff val="40000"/>
            </a:schemeClr>
          </a:solidFill>
        </p:spPr>
        <p:txBody>
          <a:bodyPr wrap="square">
            <a:spAutoFit/>
          </a:bodyPr>
          <a:lstStyle/>
          <a:p>
            <a:r>
              <a:rPr lang="kk-KZ" dirty="0" smtClean="0">
                <a:solidFill>
                  <a:srgbClr val="000000"/>
                </a:solidFill>
                <a:latin typeface="Arial" panose="020B0604020202020204" pitchFamily="34" charset="0"/>
                <a:ea typeface="Calibri" panose="020F0502020204030204" pitchFamily="34" charset="0"/>
              </a:rPr>
              <a:t> </a:t>
            </a:r>
            <a:r>
              <a:rPr lang="kk-KZ" dirty="0">
                <a:solidFill>
                  <a:srgbClr val="FF0000"/>
                </a:solidFill>
                <a:latin typeface="Arial" panose="020B0604020202020204" pitchFamily="34" charset="0"/>
                <a:ea typeface="Calibri" panose="020F0502020204030204" pitchFamily="34" charset="0"/>
              </a:rPr>
              <a:t>«Үш жыл» жаттығуы (15 минут)</a:t>
            </a:r>
            <a:r>
              <a:rPr lang="kk-KZ" dirty="0">
                <a:solidFill>
                  <a:srgbClr val="000000"/>
                </a:solidFill>
                <a:latin typeface="Arial" panose="020B0604020202020204" pitchFamily="34" charset="0"/>
                <a:ea typeface="Calibri" panose="020F0502020204030204" pitchFamily="34" charset="0"/>
              </a:rPr>
              <a:t/>
            </a:r>
            <a:br>
              <a:rPr lang="kk-KZ" dirty="0">
                <a:solidFill>
                  <a:srgbClr val="000000"/>
                </a:solidFill>
                <a:latin typeface="Arial" panose="020B0604020202020204" pitchFamily="34" charset="0"/>
                <a:ea typeface="Calibri" panose="020F0502020204030204" pitchFamily="34" charset="0"/>
              </a:rPr>
            </a:br>
            <a:r>
              <a:rPr lang="kk-KZ" dirty="0">
                <a:solidFill>
                  <a:srgbClr val="000000"/>
                </a:solidFill>
                <a:latin typeface="Arial" panose="020B0604020202020204" pitchFamily="34" charset="0"/>
                <a:ea typeface="Calibri" panose="020F0502020204030204" pitchFamily="34" charset="0"/>
              </a:rPr>
              <a:t>1. Бәріміз емін - еркін отырып, терең дем аламыз. Ешқандай нәрсе ойламауға тырысайық.</a:t>
            </a:r>
            <a:br>
              <a:rPr lang="kk-KZ" dirty="0">
                <a:solidFill>
                  <a:srgbClr val="000000"/>
                </a:solidFill>
                <a:latin typeface="Arial" panose="020B0604020202020204" pitchFamily="34" charset="0"/>
                <a:ea typeface="Calibri" panose="020F0502020204030204" pitchFamily="34" charset="0"/>
              </a:rPr>
            </a:br>
            <a:r>
              <a:rPr lang="kk-KZ" dirty="0">
                <a:solidFill>
                  <a:srgbClr val="000000"/>
                </a:solidFill>
                <a:latin typeface="Arial" panose="020B0604020202020204" pitchFamily="34" charset="0"/>
                <a:ea typeface="Calibri" panose="020F0502020204030204" pitchFamily="34" charset="0"/>
              </a:rPr>
              <a:t>2. Елестетіп көріңіз, сіз өзіңіздің үш жыл өміріңіздің қалғанын білдіңіз. Бірақ осы үш жыл ішінде сіз ешқандай да ауырмай, деніңіз сау болып өмір сүресіз. Сіз бұл хабарды естігенде қандай күйде боласыз? Бірден болашағыңызға жоспар құрасыз ба әлде аз уақыт қалғанына өкінесіз бе? Қағаз бетіне түсіріңіз.</a:t>
            </a:r>
            <a:br>
              <a:rPr lang="kk-KZ" dirty="0">
                <a:solidFill>
                  <a:srgbClr val="000000"/>
                </a:solidFill>
                <a:latin typeface="Arial" panose="020B0604020202020204" pitchFamily="34" charset="0"/>
                <a:ea typeface="Calibri" panose="020F0502020204030204" pitchFamily="34" charset="0"/>
              </a:rPr>
            </a:br>
            <a:r>
              <a:rPr lang="kk-KZ" dirty="0">
                <a:solidFill>
                  <a:srgbClr val="000000"/>
                </a:solidFill>
                <a:latin typeface="Arial" panose="020B0604020202020204" pitchFamily="34" charset="0"/>
                <a:ea typeface="Calibri" panose="020F0502020204030204" pitchFamily="34" charset="0"/>
              </a:rPr>
              <a:t>3. Осы қалған өміріңізді кімдермен бірге сүрер едіңіз? Қай жерде сүрер едіңіз? Жұмысыңызды жалғастырасыз ба? Осы уақыт аралығында не істеп үлгеру керек? Осылардың барлығын қысқаша қағаз бетіне түсіріңіз.</a:t>
            </a:r>
            <a:br>
              <a:rPr lang="kk-KZ" dirty="0">
                <a:solidFill>
                  <a:srgbClr val="000000"/>
                </a:solidFill>
                <a:latin typeface="Arial" panose="020B0604020202020204" pitchFamily="34" charset="0"/>
                <a:ea typeface="Calibri" panose="020F0502020204030204" pitchFamily="34" charset="0"/>
              </a:rPr>
            </a:br>
            <a:r>
              <a:rPr lang="kk-KZ" dirty="0">
                <a:solidFill>
                  <a:srgbClr val="000000"/>
                </a:solidFill>
                <a:latin typeface="Arial" panose="020B0604020202020204" pitchFamily="34" charset="0"/>
                <a:ea typeface="Calibri" panose="020F0502020204030204" pitchFamily="34" charset="0"/>
              </a:rPr>
              <a:t>4. Осы үш жылдағы өміріңіз бен қазіргі өміріңізді салыстырыңыз.</a:t>
            </a:r>
            <a:br>
              <a:rPr lang="kk-KZ" dirty="0">
                <a:solidFill>
                  <a:srgbClr val="000000"/>
                </a:solidFill>
                <a:latin typeface="Arial" panose="020B0604020202020204" pitchFamily="34" charset="0"/>
                <a:ea typeface="Calibri" panose="020F0502020204030204" pitchFamily="34" charset="0"/>
              </a:rPr>
            </a:br>
            <a:r>
              <a:rPr lang="kk-KZ" dirty="0">
                <a:solidFill>
                  <a:srgbClr val="000000"/>
                </a:solidFill>
                <a:latin typeface="Arial" panose="020B0604020202020204" pitchFamily="34" charset="0"/>
                <a:ea typeface="Calibri" panose="020F0502020204030204" pitchFamily="34" charset="0"/>
              </a:rPr>
              <a:t>5. Қандай ұқсастықтар бар және қандай айырмашылықтар бар? Сол өмірден бүгінгі өміріңізге не қосар едіңіз?</a:t>
            </a:r>
            <a:br>
              <a:rPr lang="kk-KZ" dirty="0">
                <a:solidFill>
                  <a:srgbClr val="000000"/>
                </a:solidFill>
                <a:latin typeface="Arial" panose="020B0604020202020204" pitchFamily="34" charset="0"/>
                <a:ea typeface="Calibri" panose="020F0502020204030204" pitchFamily="34" charset="0"/>
              </a:rPr>
            </a:br>
            <a:r>
              <a:rPr lang="kk-KZ" dirty="0">
                <a:solidFill>
                  <a:srgbClr val="000000"/>
                </a:solidFill>
                <a:latin typeface="Arial" panose="020B0604020202020204" pitchFamily="34" charset="0"/>
                <a:ea typeface="Calibri" panose="020F0502020204030204" pitchFamily="34" charset="0"/>
              </a:rPr>
              <a:t>Қорытынды: Енді бұл «үш жыл өмір» - тек ойын үшін жасалған жаттығу деп қабылдап, ол ойдан арылыңыздар. Бұл ойыннан өздеріңізге не алар едіңіздер? Бұл жаттығуды жасай отырып сіз қандай тәжірибе жинақтадыңыз? Қағаз бетіне түсіріңіз.</a:t>
            </a:r>
            <a:endParaRPr lang="ru-RU" dirty="0"/>
          </a:p>
        </p:txBody>
      </p:sp>
    </p:spTree>
    <p:extLst>
      <p:ext uri="{BB962C8B-B14F-4D97-AF65-F5344CB8AC3E}">
        <p14:creationId xmlns:p14="http://schemas.microsoft.com/office/powerpoint/2010/main" val="3714110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sz="4800" dirty="0" smtClean="0"/>
              <a:t>Телефон ойыны</a:t>
            </a:r>
            <a:endParaRPr lang="ru-RU" sz="4800" dirty="0"/>
          </a:p>
        </p:txBody>
      </p:sp>
      <p:sp>
        <p:nvSpPr>
          <p:cNvPr id="3" name="Текст 2"/>
          <p:cNvSpPr>
            <a:spLocks noGrp="1"/>
          </p:cNvSpPr>
          <p:nvPr>
            <p:ph type="body" sz="quarter" idx="16"/>
          </p:nvPr>
        </p:nvSpPr>
        <p:spPr>
          <a:solidFill>
            <a:schemeClr val="accent4">
              <a:lumMod val="50000"/>
            </a:schemeClr>
          </a:solidFill>
        </p:spPr>
        <p:txBody>
          <a:bodyPr>
            <a:normAutofit fontScale="55000" lnSpcReduction="20000"/>
          </a:bodyPr>
          <a:lstStyle/>
          <a:p>
            <a:r>
              <a:rPr lang="kk-KZ" sz="2200" dirty="0" smtClean="0"/>
              <a:t>Қатысушылар </a:t>
            </a:r>
            <a:r>
              <a:rPr lang="kk-KZ" sz="2200" dirty="0"/>
              <a:t>бірнеше топқа бөлінеді. Ұйымдастырушы неше топ болса, сонша жаңылтпаш дайындап әкелуі керек. Ойыншылар бірінің артына бірі қатарға тізіліп тұрады. Бірінші тұрған адамға жаңылтпаштарды сыбырлап айтасыз. Барлығы толық естіген соң, топтар ойынды бірге бастайды. Әп дегеннен жылдамдатып артында тұрған адамға жаңылтпашты сыбырлап айтып жеткізуі керек. Қай топ бірінші аяқтап және қатесіз айтса, сол топ жеңімпаз атанады. Жаңылтпаш қатардың соңына дейін жеткенше, сан құбылып, бастапқы қалпынан мүлде өзге сөздер шығады.</a:t>
            </a:r>
            <a:r>
              <a:rPr lang="kk-KZ" dirty="0"/>
              <a:t/>
            </a:r>
            <a:br>
              <a:rPr lang="kk-KZ" dirty="0"/>
            </a:br>
            <a:r>
              <a:rPr lang="kk-KZ" dirty="0"/>
              <a:t/>
            </a:r>
            <a:br>
              <a:rPr lang="kk-KZ" dirty="0"/>
            </a:br>
            <a:endParaRPr lang="ru-RU" dirty="0"/>
          </a:p>
        </p:txBody>
      </p:sp>
    </p:spTree>
    <p:extLst>
      <p:ext uri="{BB962C8B-B14F-4D97-AF65-F5344CB8AC3E}">
        <p14:creationId xmlns:p14="http://schemas.microsoft.com/office/powerpoint/2010/main" val="3344654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8604" y="1865801"/>
            <a:ext cx="4382521" cy="2007789"/>
          </a:xfrm>
        </p:spPr>
        <p:txBody>
          <a:bodyPr/>
          <a:lstStyle/>
          <a:p>
            <a:r>
              <a:rPr lang="kk-KZ" sz="6000" dirty="0" smtClean="0"/>
              <a:t>Ойын </a:t>
            </a:r>
            <a:endParaRPr lang="ru-RU" sz="6000" dirty="0"/>
          </a:p>
        </p:txBody>
      </p:sp>
      <p:sp>
        <p:nvSpPr>
          <p:cNvPr id="3" name="Текст 2"/>
          <p:cNvSpPr>
            <a:spLocks noGrp="1"/>
          </p:cNvSpPr>
          <p:nvPr>
            <p:ph type="body" sz="quarter" idx="16"/>
          </p:nvPr>
        </p:nvSpPr>
        <p:spPr/>
        <p:txBody>
          <a:bodyPr/>
          <a:lstStyle/>
          <a:p>
            <a:r>
              <a:rPr lang="kk-KZ" dirty="0" smtClean="0"/>
              <a:t> </a:t>
            </a:r>
          </a:p>
          <a:p>
            <a:r>
              <a:rPr lang="kk-KZ" dirty="0" smtClean="0"/>
              <a:t>баланың </a:t>
            </a:r>
            <a:r>
              <a:rPr lang="kk-KZ" dirty="0"/>
              <a:t>жеке басын дамытуда  қоғамдық мәні бар іс - әрекеттің мақсат – бағдарлы, қажеттілікті қанағаттандыруға негізделген белсенділік формасы </a:t>
            </a:r>
            <a:endParaRPr lang="ru-RU" dirty="0"/>
          </a:p>
        </p:txBody>
      </p:sp>
    </p:spTree>
    <p:extLst>
      <p:ext uri="{BB962C8B-B14F-4D97-AF65-F5344CB8AC3E}">
        <p14:creationId xmlns:p14="http://schemas.microsoft.com/office/powerpoint/2010/main" val="4291594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89704" y="1376979"/>
            <a:ext cx="10628555" cy="4031873"/>
          </a:xfrm>
          <a:prstGeom prst="rect">
            <a:avLst/>
          </a:prstGeom>
        </p:spPr>
        <p:txBody>
          <a:bodyPr wrap="square">
            <a:spAutoFit/>
          </a:bodyPr>
          <a:lstStyle/>
          <a:p>
            <a:r>
              <a:rPr lang="kk-KZ" sz="3200" dirty="0">
                <a:solidFill>
                  <a:schemeClr val="accent2">
                    <a:lumMod val="75000"/>
                  </a:schemeClr>
                </a:solidFill>
                <a:latin typeface="Times New Roman" panose="02020603050405020304" pitchFamily="18" charset="0"/>
                <a:ea typeface="Calibri" panose="020F0502020204030204" pitchFamily="34" charset="0"/>
              </a:rPr>
              <a:t>Ойын – баланың жеке басын дамытуда  қоғамдық мәні бар іс - әрекеттің мақсат – бағдарлы, қажеттілікті қанағаттандыруға негізделген белсенділік формасы деп бір жағынан, екіншіден – баланың танымдық, шығармашылық, жеке бас қасиеттерін, ақыл – ой сапаларын жетілдіретін тәрбие және оқыту құралы ретінде түсіндіріледі (Рубинштейн С.Л., Выготский Л.С., Эльконин Д.Б., Шмаков С). </a:t>
            </a:r>
            <a:endParaRPr lang="ru-RU" sz="3200" dirty="0">
              <a:solidFill>
                <a:schemeClr val="accent2">
                  <a:lumMod val="75000"/>
                </a:schemeClr>
              </a:solidFill>
            </a:endParaRPr>
          </a:p>
        </p:txBody>
      </p:sp>
    </p:spTree>
    <p:extLst>
      <p:ext uri="{BB962C8B-B14F-4D97-AF65-F5344CB8AC3E}">
        <p14:creationId xmlns:p14="http://schemas.microsoft.com/office/powerpoint/2010/main" val="3723784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15265" y="448738"/>
            <a:ext cx="7957073" cy="5262979"/>
          </a:xfrm>
          <a:prstGeom prst="rect">
            <a:avLst/>
          </a:prstGeom>
        </p:spPr>
        <p:txBody>
          <a:bodyPr wrap="square">
            <a:spAutoFit/>
          </a:bodyPr>
          <a:lstStyle/>
          <a:p>
            <a:pPr algn="just">
              <a:spcAft>
                <a:spcPts val="0"/>
              </a:spcAft>
            </a:pPr>
            <a:r>
              <a:rPr lang="kk-KZ" sz="2800"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Ойынды психикалық дамудың әр жағдайларында коррекциялық бағытта қолдану мәселелерінің теориялық және әдістемелік негіздері Фрейд А., Роджерс К., Леви Д., Тафт Д. Және т.б. еңбектерінде ғылыми позицияларға байланысты әрқилы сипатталынады. </a:t>
            </a:r>
            <a:endParaRPr lang="kk-KZ" sz="2800" dirty="0" smtClean="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kk-KZ" sz="2800"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800" dirty="0" smtClean="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Ойын </a:t>
            </a:r>
            <a:r>
              <a:rPr lang="kk-KZ" sz="2800"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әрекеттерін оқыту үрдісінде қолданудың тиімділігі, </a:t>
            </a:r>
            <a:r>
              <a:rPr lang="kk-KZ" sz="2800"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әлеуметтік – психологиялық тренинг жүйесіндегі </a:t>
            </a:r>
            <a:r>
              <a:rPr lang="kk-KZ" sz="2800"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басты компонент ретінде қарастырудың әдістемелері психологиялық, педагогикалық әдебиетте жеткілікті (Вербиций А.А., Пахомов Ю.В., Бедерханов В.И.).</a:t>
            </a:r>
            <a:endParaRPr lang="ru-RU" sz="2800" dirty="0">
              <a:solidFill>
                <a:schemeClr val="accent2">
                  <a:lumMod val="75000"/>
                </a:schemeClr>
              </a:solidFill>
              <a:effectLst/>
              <a:latin typeface="Kz Times New Roman"/>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2749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solidFill>
                  <a:schemeClr val="bg1"/>
                </a:solidFill>
              </a:rPr>
              <a:t>Жалпы ойын туралы</a:t>
            </a:r>
            <a:endParaRPr lang="ru-RU" dirty="0">
              <a:solidFill>
                <a:schemeClr val="bg1"/>
              </a:solidFill>
            </a:endParaRPr>
          </a:p>
        </p:txBody>
      </p:sp>
      <p:sp>
        <p:nvSpPr>
          <p:cNvPr id="3" name="Объект 2"/>
          <p:cNvSpPr>
            <a:spLocks noGrp="1"/>
          </p:cNvSpPr>
          <p:nvPr>
            <p:ph idx="1"/>
          </p:nvPr>
        </p:nvSpPr>
        <p:spPr>
          <a:ln>
            <a:solidFill>
              <a:schemeClr val="tx2"/>
            </a:solidFill>
          </a:ln>
        </p:spPr>
        <p:txBody>
          <a:bodyPr/>
          <a:lstStyle/>
          <a:p>
            <a:r>
              <a:rPr lang="kk-KZ" dirty="0"/>
              <a:t>Л. С. Выготскийдің пікірінше, ойын «жүзеге аспайтын тенденциялардың иллюзиялық жүзеге асырылуы» болып табылады және екі тенденцияның соқтығысуынан: баланың психикалық даму ерекшеліктері мен тілектерді осы сәтте орындаудың бұрынғы тенденцияларын сақтауға орай өз көрінісін әлі таба алмаған мотивтерді жүзеге асыру тілегімен байланысты жалпылама аффектілердің қалыптасуынан туындайды</a:t>
            </a:r>
            <a:endParaRPr lang="ru-RU" dirty="0"/>
          </a:p>
        </p:txBody>
      </p:sp>
      <p:sp>
        <p:nvSpPr>
          <p:cNvPr id="4" name="Текст 3"/>
          <p:cNvSpPr>
            <a:spLocks noGrp="1"/>
          </p:cNvSpPr>
          <p:nvPr>
            <p:ph type="body" sz="half" idx="2"/>
          </p:nvPr>
        </p:nvSpPr>
        <p:spPr>
          <a:blipFill>
            <a:blip r:embed="rId2"/>
            <a:tile tx="0" ty="0" sx="100000" sy="100000" flip="none" algn="tl"/>
          </a:blipFill>
          <a:ln>
            <a:solidFill>
              <a:srgbClr val="FFFF00"/>
            </a:solidFill>
          </a:ln>
          <a:scene3d>
            <a:camera prst="orthographicFront"/>
            <a:lightRig rig="threePt" dir="t"/>
          </a:scene3d>
          <a:sp3d>
            <a:bevelT prst="convex"/>
          </a:sp3d>
        </p:spPr>
        <p:txBody>
          <a:bodyPr/>
          <a:lstStyle/>
          <a:p>
            <a:r>
              <a:rPr lang="kk-KZ" dirty="0"/>
              <a:t>Артемова Л.В., Кушина В.Ф., Иванова Р.А., Теплицкая И.Б., Щербакова Е.И. зерттеулерінде ойын әрекетіне қатысты дағды мен икемділікті жетілдіруді өз қатарластарымен және ересектермен қарым – қатынасты тиімді жасаудың алғы шарты деп қарастырылды. </a:t>
            </a:r>
            <a:endParaRPr lang="ru-RU" dirty="0"/>
          </a:p>
          <a:p>
            <a:r>
              <a:rPr lang="kk-KZ" dirty="0"/>
              <a:t>          </a:t>
            </a:r>
            <a:endParaRPr lang="ru-RU" dirty="0"/>
          </a:p>
          <a:p>
            <a:endParaRPr lang="ru-RU" dirty="0"/>
          </a:p>
        </p:txBody>
      </p:sp>
    </p:spTree>
    <p:extLst>
      <p:ext uri="{BB962C8B-B14F-4D97-AF65-F5344CB8AC3E}">
        <p14:creationId xmlns:p14="http://schemas.microsoft.com/office/powerpoint/2010/main" val="3905994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1288" y="358953"/>
            <a:ext cx="10571998" cy="970450"/>
          </a:xfrm>
        </p:spPr>
        <p:txBody>
          <a:bodyPr/>
          <a:lstStyle/>
          <a:p>
            <a:r>
              <a:rPr lang="ru-RU" dirty="0"/>
              <a:t/>
            </a:r>
            <a:br>
              <a:rPr lang="ru-RU" dirty="0"/>
            </a:br>
            <a:r>
              <a:rPr lang="ru-RU" dirty="0" smtClean="0"/>
              <a:t/>
            </a:r>
            <a:br>
              <a:rPr lang="ru-RU" dirty="0" smtClean="0"/>
            </a:br>
            <a:r>
              <a:rPr lang="ru-RU" dirty="0"/>
              <a:t/>
            </a:r>
            <a:br>
              <a:rPr lang="ru-RU" dirty="0"/>
            </a:br>
            <a:r>
              <a:rPr lang="ru-RU" dirty="0"/>
              <a:t/>
            </a:r>
            <a:br>
              <a:rPr lang="ru-RU" dirty="0"/>
            </a:br>
            <a:r>
              <a:rPr lang="kk-KZ" i="1" dirty="0"/>
              <a:t>     </a:t>
            </a:r>
            <a:r>
              <a:rPr lang="kk-KZ" sz="2800" i="1" dirty="0"/>
              <a:t>Ойынды коррекциялық – дамытушылық мақсаттарда пайдалану ерекшеліктері</a:t>
            </a:r>
            <a:r>
              <a:rPr lang="kk-KZ" sz="2800" i="1" dirty="0" smtClean="0"/>
              <a:t>                                 </a:t>
            </a:r>
            <a:endParaRPr lang="ru-RU" sz="2800" dirty="0"/>
          </a:p>
        </p:txBody>
      </p:sp>
      <p:sp>
        <p:nvSpPr>
          <p:cNvPr id="3" name="Объект 2"/>
          <p:cNvSpPr>
            <a:spLocks noGrp="1"/>
          </p:cNvSpPr>
          <p:nvPr>
            <p:ph idx="1"/>
          </p:nvPr>
        </p:nvSpPr>
        <p:spPr>
          <a:solidFill>
            <a:schemeClr val="accent1">
              <a:lumMod val="50000"/>
            </a:schemeClr>
          </a:solidFill>
        </p:spPr>
        <p:txBody>
          <a:bodyPr>
            <a:noAutofit/>
          </a:bodyPr>
          <a:lstStyle/>
          <a:p>
            <a:pPr marL="0" indent="0" algn="just">
              <a:buNone/>
            </a:pPr>
            <a:r>
              <a:rPr lang="kk-KZ" sz="2400" dirty="0"/>
              <a:t>Психологиялық тәжірибеде коррекциялық және терапевтік мақсаттарда ойынды пайдалану психоанализдің теориялық дәстүрлерімен тарихи байланысты. Ойын терапиясының бастамасы М. Клейн , А. Фрейд, Г. Гут – Гельмут еңбектерінде біздің ғасырымыздың жиырмасыншы жылдарында – ақ қаланды. Ал 1924 </a:t>
            </a:r>
            <a:r>
              <a:rPr lang="kk-KZ" sz="2400"/>
              <a:t>жылы </a:t>
            </a:r>
            <a:r>
              <a:rPr lang="kk-KZ" sz="2400" smtClean="0"/>
              <a:t>1-ші </a:t>
            </a:r>
            <a:r>
              <a:rPr lang="kk-KZ" sz="2400" dirty="0"/>
              <a:t>Герман психоаналитиктерінің Конгрессінде сөз сөйлеген К. Абрахам балалармен жұмыс жасағанда жаңа аналитикалық техниканы пайдалану жайлы М. Клейн баяндамасын талқылауды қорытындылай келе, психоанализдің болашағы ойын техникасында деп тәржімалады</a:t>
            </a:r>
            <a:endParaRPr lang="ru-RU" sz="2400" dirty="0"/>
          </a:p>
        </p:txBody>
      </p:sp>
    </p:spTree>
    <p:extLst>
      <p:ext uri="{BB962C8B-B14F-4D97-AF65-F5344CB8AC3E}">
        <p14:creationId xmlns:p14="http://schemas.microsoft.com/office/powerpoint/2010/main" val="3679447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5459" y="753035"/>
            <a:ext cx="10488705" cy="4524315"/>
          </a:xfrm>
          <a:prstGeom prst="rect">
            <a:avLst/>
          </a:prstGeom>
          <a:solidFill>
            <a:schemeClr val="accent1">
              <a:lumMod val="75000"/>
            </a:schemeClr>
          </a:solidFill>
        </p:spPr>
        <p:txBody>
          <a:bodyPr wrap="square">
            <a:spAutoFit/>
          </a:bodyPr>
          <a:lstStyle/>
          <a:p>
            <a:r>
              <a:rPr lang="kk-KZ" sz="3200" dirty="0" smtClean="0">
                <a:latin typeface="Times New Roman" panose="02020603050405020304" pitchFamily="18" charset="0"/>
                <a:ea typeface="Calibri" panose="020F0502020204030204" pitchFamily="34" charset="0"/>
              </a:rPr>
              <a:t>Терапевтикалық және коррекциялық мақсаттарда ойынды пайдалану теориясы мен тәжірибесінің дамуы екі бағыттың – алғашында психоаналитикалық бағыттың  ұзақ уақыт бойы жүзеге асырды. Әрбір бағытта өзінің концептуалды сызбасы мен ұйымдар жүйесі құралған: гуманистік психологияда – терапевтік байланыс, қабылдау, ынтымақтастық, таңдау мен жауапкершілік; психоанализде – аналитикалық байланыс, қарым – қатынас трансфері (тасымалы), катарсис, сублимация</a:t>
            </a:r>
            <a:endParaRPr lang="ru-RU" sz="3200" dirty="0"/>
          </a:p>
        </p:txBody>
      </p:sp>
    </p:spTree>
    <p:extLst>
      <p:ext uri="{BB962C8B-B14F-4D97-AF65-F5344CB8AC3E}">
        <p14:creationId xmlns:p14="http://schemas.microsoft.com/office/powerpoint/2010/main" val="4035198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Ойында бала-ересек</a:t>
            </a:r>
            <a:endParaRPr lang="ru-RU" dirty="0"/>
          </a:p>
        </p:txBody>
      </p:sp>
      <p:sp>
        <p:nvSpPr>
          <p:cNvPr id="3" name="Текст 2"/>
          <p:cNvSpPr>
            <a:spLocks noGrp="1"/>
          </p:cNvSpPr>
          <p:nvPr>
            <p:ph type="body" idx="1"/>
          </p:nvPr>
        </p:nvSpPr>
        <p:spPr/>
        <p:txBody>
          <a:bodyPr/>
          <a:lstStyle/>
          <a:p>
            <a:endParaRPr lang="ru-RU"/>
          </a:p>
        </p:txBody>
      </p:sp>
      <p:sp>
        <p:nvSpPr>
          <p:cNvPr id="4" name="Объект 3"/>
          <p:cNvSpPr>
            <a:spLocks noGrp="1"/>
          </p:cNvSpPr>
          <p:nvPr>
            <p:ph sz="half" idx="2"/>
          </p:nvPr>
        </p:nvSpPr>
        <p:spPr>
          <a:solidFill>
            <a:srgbClr val="92D050"/>
          </a:solidFill>
        </p:spPr>
        <p:txBody>
          <a:bodyPr>
            <a:normAutofit lnSpcReduction="10000"/>
          </a:bodyPr>
          <a:lstStyle/>
          <a:p>
            <a:r>
              <a:rPr lang="ru-MD" dirty="0" err="1">
                <a:solidFill>
                  <a:schemeClr val="tx2">
                    <a:lumMod val="50000"/>
                  </a:schemeClr>
                </a:solidFill>
              </a:rPr>
              <a:t>Ойында-баланың</a:t>
            </a:r>
            <a:r>
              <a:rPr lang="ru-MD" dirty="0">
                <a:solidFill>
                  <a:schemeClr val="tx2">
                    <a:lumMod val="50000"/>
                  </a:schemeClr>
                </a:solidFill>
              </a:rPr>
              <a:t> </a:t>
            </a:r>
            <a:r>
              <a:rPr lang="ru-MD" dirty="0" err="1">
                <a:solidFill>
                  <a:schemeClr val="tx2">
                    <a:lumMod val="50000"/>
                  </a:schemeClr>
                </a:solidFill>
              </a:rPr>
              <a:t>физиологиялық,сана-сезімдік,эмоционалды</a:t>
            </a:r>
            <a:r>
              <a:rPr lang="ru-MD" dirty="0">
                <a:solidFill>
                  <a:schemeClr val="tx2">
                    <a:lumMod val="50000"/>
                  </a:schemeClr>
                </a:solidFill>
              </a:rPr>
              <a:t> </a:t>
            </a:r>
            <a:r>
              <a:rPr lang="ru-MD" dirty="0" err="1">
                <a:solidFill>
                  <a:schemeClr val="tx2">
                    <a:lumMod val="50000"/>
                  </a:schemeClr>
                </a:solidFill>
              </a:rPr>
              <a:t>сапалары</a:t>
            </a:r>
            <a:r>
              <a:rPr lang="ru-MD" dirty="0">
                <a:solidFill>
                  <a:schemeClr val="tx2">
                    <a:lumMod val="50000"/>
                  </a:schemeClr>
                </a:solidFill>
              </a:rPr>
              <a:t> </a:t>
            </a:r>
            <a:r>
              <a:rPr lang="ru-MD" dirty="0" err="1">
                <a:solidFill>
                  <a:schemeClr val="tx2">
                    <a:lumMod val="50000"/>
                  </a:schemeClr>
                </a:solidFill>
              </a:rPr>
              <a:t>творчестволық</a:t>
            </a:r>
            <a:r>
              <a:rPr lang="ru-MD" dirty="0">
                <a:solidFill>
                  <a:schemeClr val="tx2">
                    <a:lumMod val="50000"/>
                  </a:schemeClr>
                </a:solidFill>
              </a:rPr>
              <a:t> </a:t>
            </a:r>
            <a:r>
              <a:rPr lang="ru-MD" dirty="0" err="1">
                <a:solidFill>
                  <a:schemeClr val="tx2">
                    <a:lumMod val="50000"/>
                  </a:schemeClr>
                </a:solidFill>
              </a:rPr>
              <a:t>процеске</a:t>
            </a:r>
            <a:r>
              <a:rPr lang="ru-MD" dirty="0">
                <a:solidFill>
                  <a:schemeClr val="tx2">
                    <a:lumMod val="50000"/>
                  </a:schemeClr>
                </a:solidFill>
              </a:rPr>
              <a:t> </a:t>
            </a:r>
            <a:r>
              <a:rPr lang="ru-MD" dirty="0" err="1">
                <a:solidFill>
                  <a:schemeClr val="tx2">
                    <a:lumMod val="50000"/>
                  </a:schemeClr>
                </a:solidFill>
              </a:rPr>
              <a:t>қосылады</a:t>
            </a:r>
            <a:r>
              <a:rPr lang="ru-MD" dirty="0">
                <a:solidFill>
                  <a:schemeClr val="tx2">
                    <a:lumMod val="50000"/>
                  </a:schemeClr>
                </a:solidFill>
              </a:rPr>
              <a:t> </a:t>
            </a:r>
            <a:r>
              <a:rPr lang="ru-MD" dirty="0" err="1">
                <a:solidFill>
                  <a:schemeClr val="tx2">
                    <a:lumMod val="50000"/>
                  </a:schemeClr>
                </a:solidFill>
              </a:rPr>
              <a:t>және</a:t>
            </a:r>
            <a:r>
              <a:rPr lang="ru-MD" dirty="0">
                <a:solidFill>
                  <a:schemeClr val="tx2">
                    <a:lumMod val="50000"/>
                  </a:schemeClr>
                </a:solidFill>
              </a:rPr>
              <a:t> </a:t>
            </a:r>
            <a:r>
              <a:rPr lang="ru-MD" dirty="0" err="1">
                <a:solidFill>
                  <a:schemeClr val="tx2">
                    <a:lumMod val="50000"/>
                  </a:schemeClr>
                </a:solidFill>
              </a:rPr>
              <a:t>оған</a:t>
            </a:r>
            <a:r>
              <a:rPr lang="ru-MD" dirty="0">
                <a:solidFill>
                  <a:schemeClr val="tx2">
                    <a:lumMod val="50000"/>
                  </a:schemeClr>
                </a:solidFill>
              </a:rPr>
              <a:t> </a:t>
            </a:r>
            <a:r>
              <a:rPr lang="ru-MD" dirty="0" err="1">
                <a:solidFill>
                  <a:schemeClr val="tx2">
                    <a:lumMod val="50000"/>
                  </a:schemeClr>
                </a:solidFill>
              </a:rPr>
              <a:t>әлеуметті</a:t>
            </a:r>
            <a:r>
              <a:rPr lang="ru-MD" dirty="0">
                <a:solidFill>
                  <a:schemeClr val="tx2">
                    <a:lumMod val="50000"/>
                  </a:schemeClr>
                </a:solidFill>
              </a:rPr>
              <a:t> </a:t>
            </a:r>
            <a:r>
              <a:rPr lang="ru-MD" dirty="0" err="1">
                <a:solidFill>
                  <a:schemeClr val="tx2">
                    <a:lumMod val="50000"/>
                  </a:schemeClr>
                </a:solidFill>
              </a:rPr>
              <a:t>әрекеттері</a:t>
            </a:r>
            <a:r>
              <a:rPr lang="ru-MD" dirty="0">
                <a:solidFill>
                  <a:schemeClr val="tx2">
                    <a:lumMod val="50000"/>
                  </a:schemeClr>
                </a:solidFill>
              </a:rPr>
              <a:t> </a:t>
            </a:r>
            <a:r>
              <a:rPr lang="ru-MD" dirty="0" err="1">
                <a:solidFill>
                  <a:schemeClr val="tx2">
                    <a:lumMod val="50000"/>
                  </a:schemeClr>
                </a:solidFill>
              </a:rPr>
              <a:t>қажет</a:t>
            </a:r>
            <a:r>
              <a:rPr lang="ru-MD" dirty="0">
                <a:solidFill>
                  <a:schemeClr val="tx2">
                    <a:lumMod val="50000"/>
                  </a:schemeClr>
                </a:solidFill>
              </a:rPr>
              <a:t> </a:t>
            </a:r>
            <a:r>
              <a:rPr lang="ru-MD" dirty="0" err="1">
                <a:solidFill>
                  <a:schemeClr val="tx2">
                    <a:lumMod val="50000"/>
                  </a:schemeClr>
                </a:solidFill>
              </a:rPr>
              <a:t>болуы</a:t>
            </a:r>
            <a:r>
              <a:rPr lang="ru-MD" dirty="0">
                <a:solidFill>
                  <a:schemeClr val="tx2">
                    <a:lumMod val="50000"/>
                  </a:schemeClr>
                </a:solidFill>
              </a:rPr>
              <a:t> </a:t>
            </a:r>
            <a:r>
              <a:rPr lang="ru-MD" dirty="0" err="1">
                <a:solidFill>
                  <a:schemeClr val="tx2">
                    <a:lumMod val="50000"/>
                  </a:schemeClr>
                </a:solidFill>
              </a:rPr>
              <a:t>мумкін</a:t>
            </a:r>
            <a:r>
              <a:rPr lang="ru-MD" dirty="0">
                <a:solidFill>
                  <a:schemeClr val="tx2">
                    <a:lumMod val="50000"/>
                  </a:schemeClr>
                </a:solidFill>
              </a:rPr>
              <a:t>. </a:t>
            </a:r>
            <a:r>
              <a:rPr lang="ru-MD" dirty="0" err="1">
                <a:solidFill>
                  <a:schemeClr val="tx2">
                    <a:lumMod val="50000"/>
                  </a:schemeClr>
                </a:solidFill>
              </a:rPr>
              <a:t>Осылайша</a:t>
            </a:r>
            <a:r>
              <a:rPr lang="ru-MD" dirty="0">
                <a:solidFill>
                  <a:schemeClr val="tx2">
                    <a:lumMod val="50000"/>
                  </a:schemeClr>
                </a:solidFill>
              </a:rPr>
              <a:t>, бала </a:t>
            </a:r>
            <a:r>
              <a:rPr lang="ru-MD" dirty="0" err="1">
                <a:solidFill>
                  <a:schemeClr val="tx2">
                    <a:lumMod val="50000"/>
                  </a:schemeClr>
                </a:solidFill>
              </a:rPr>
              <a:t>ойнаған</a:t>
            </a:r>
            <a:r>
              <a:rPr lang="ru-MD" dirty="0">
                <a:solidFill>
                  <a:schemeClr val="tx2">
                    <a:lumMod val="50000"/>
                  </a:schemeClr>
                </a:solidFill>
              </a:rPr>
              <a:t> </a:t>
            </a:r>
            <a:r>
              <a:rPr lang="ru-MD" dirty="0" err="1">
                <a:solidFill>
                  <a:schemeClr val="tx2">
                    <a:lumMod val="50000"/>
                  </a:schemeClr>
                </a:solidFill>
              </a:rPr>
              <a:t>кезде</a:t>
            </a:r>
            <a:r>
              <a:rPr lang="ru-MD" dirty="0">
                <a:solidFill>
                  <a:schemeClr val="tx2">
                    <a:lumMod val="50000"/>
                  </a:schemeClr>
                </a:solidFill>
              </a:rPr>
              <a:t> </a:t>
            </a:r>
            <a:r>
              <a:rPr lang="ru-MD" dirty="0" err="1">
                <a:solidFill>
                  <a:schemeClr val="tx2">
                    <a:lumMod val="50000"/>
                  </a:schemeClr>
                </a:solidFill>
              </a:rPr>
              <a:t>оған</a:t>
            </a:r>
            <a:r>
              <a:rPr lang="ru-MD" dirty="0">
                <a:solidFill>
                  <a:schemeClr val="tx2">
                    <a:lumMod val="50000"/>
                  </a:schemeClr>
                </a:solidFill>
              </a:rPr>
              <a:t> </a:t>
            </a:r>
            <a:r>
              <a:rPr lang="ru-MD" dirty="0" err="1">
                <a:solidFill>
                  <a:schemeClr val="tx2">
                    <a:lumMod val="50000"/>
                  </a:schemeClr>
                </a:solidFill>
              </a:rPr>
              <a:t>толығымен</a:t>
            </a:r>
            <a:r>
              <a:rPr lang="ru-MD" dirty="0">
                <a:solidFill>
                  <a:schemeClr val="tx2">
                    <a:lumMod val="50000"/>
                  </a:schemeClr>
                </a:solidFill>
              </a:rPr>
              <a:t> </a:t>
            </a:r>
            <a:r>
              <a:rPr lang="ru-MD" dirty="0" err="1">
                <a:solidFill>
                  <a:schemeClr val="tx2">
                    <a:lumMod val="50000"/>
                  </a:schemeClr>
                </a:solidFill>
              </a:rPr>
              <a:t>қатысады</a:t>
            </a:r>
            <a:r>
              <a:rPr lang="ru-MD" dirty="0">
                <a:solidFill>
                  <a:schemeClr val="tx2">
                    <a:lumMod val="50000"/>
                  </a:schemeClr>
                </a:solidFill>
              </a:rPr>
              <a:t> </a:t>
            </a:r>
            <a:r>
              <a:rPr lang="ru-MD" dirty="0" err="1">
                <a:solidFill>
                  <a:schemeClr val="tx2">
                    <a:lumMod val="50000"/>
                  </a:schemeClr>
                </a:solidFill>
              </a:rPr>
              <a:t>деп</a:t>
            </a:r>
            <a:r>
              <a:rPr lang="ru-MD" dirty="0">
                <a:solidFill>
                  <a:schemeClr val="tx2">
                    <a:lumMod val="50000"/>
                  </a:schemeClr>
                </a:solidFill>
              </a:rPr>
              <a:t> </a:t>
            </a:r>
            <a:r>
              <a:rPr lang="ru-MD" dirty="0" err="1">
                <a:solidFill>
                  <a:schemeClr val="tx2">
                    <a:lumMod val="50000"/>
                  </a:schemeClr>
                </a:solidFill>
              </a:rPr>
              <a:t>айтуға</a:t>
            </a:r>
            <a:r>
              <a:rPr lang="ru-MD" dirty="0">
                <a:solidFill>
                  <a:schemeClr val="tx2">
                    <a:lumMod val="50000"/>
                  </a:schemeClr>
                </a:solidFill>
              </a:rPr>
              <a:t> </a:t>
            </a:r>
            <a:r>
              <a:rPr lang="ru-MD" dirty="0" err="1">
                <a:solidFill>
                  <a:schemeClr val="tx2">
                    <a:lumMod val="50000"/>
                  </a:schemeClr>
                </a:solidFill>
              </a:rPr>
              <a:t>болады</a:t>
            </a:r>
            <a:r>
              <a:rPr lang="ru-MD" dirty="0">
                <a:solidFill>
                  <a:schemeClr val="tx2">
                    <a:lumMod val="50000"/>
                  </a:schemeClr>
                </a:solidFill>
              </a:rPr>
              <a:t>. </a:t>
            </a:r>
            <a:r>
              <a:rPr lang="ru-MD" dirty="0" err="1">
                <a:solidFill>
                  <a:schemeClr val="tx2">
                    <a:lumMod val="50000"/>
                  </a:schemeClr>
                </a:solidFill>
              </a:rPr>
              <a:t>Ойын</a:t>
            </a:r>
            <a:r>
              <a:rPr lang="ru-MD" dirty="0">
                <a:solidFill>
                  <a:schemeClr val="tx2">
                    <a:lumMod val="50000"/>
                  </a:schemeClr>
                </a:solidFill>
              </a:rPr>
              <a:t> </a:t>
            </a:r>
            <a:r>
              <a:rPr lang="ru-MD" dirty="0" err="1">
                <a:solidFill>
                  <a:schemeClr val="tx2">
                    <a:lumMod val="50000"/>
                  </a:schemeClr>
                </a:solidFill>
              </a:rPr>
              <a:t>әсерлері</a:t>
            </a:r>
            <a:r>
              <a:rPr lang="ru-MD" dirty="0">
                <a:solidFill>
                  <a:schemeClr val="tx2">
                    <a:lumMod val="50000"/>
                  </a:schemeClr>
                </a:solidFill>
              </a:rPr>
              <a:t> бала мен психолог </a:t>
            </a:r>
            <a:r>
              <a:rPr lang="ru-MD" dirty="0" err="1">
                <a:solidFill>
                  <a:schemeClr val="tx2">
                    <a:lumMod val="50000"/>
                  </a:schemeClr>
                </a:solidFill>
              </a:rPr>
              <a:t>арасындағы</a:t>
            </a:r>
            <a:r>
              <a:rPr lang="ru-MD" dirty="0">
                <a:solidFill>
                  <a:schemeClr val="tx2">
                    <a:lumMod val="50000"/>
                  </a:schemeClr>
                </a:solidFill>
              </a:rPr>
              <a:t> </a:t>
            </a:r>
            <a:r>
              <a:rPr lang="ru-MD" dirty="0" err="1">
                <a:solidFill>
                  <a:schemeClr val="tx2">
                    <a:lumMod val="50000"/>
                  </a:schemeClr>
                </a:solidFill>
              </a:rPr>
              <a:t>қарым-қатынастың</a:t>
            </a:r>
            <a:r>
              <a:rPr lang="ru-MD" dirty="0">
                <a:solidFill>
                  <a:schemeClr val="tx2">
                    <a:lumMod val="50000"/>
                  </a:schemeClr>
                </a:solidFill>
              </a:rPr>
              <a:t> </a:t>
            </a:r>
            <a:r>
              <a:rPr lang="ru-MD" dirty="0" err="1">
                <a:solidFill>
                  <a:schemeClr val="tx2">
                    <a:lumMod val="50000"/>
                  </a:schemeClr>
                </a:solidFill>
              </a:rPr>
              <a:t>динамикалық</a:t>
            </a:r>
            <a:r>
              <a:rPr lang="ru-MD" dirty="0">
                <a:solidFill>
                  <a:schemeClr val="tx2">
                    <a:lumMod val="50000"/>
                  </a:schemeClr>
                </a:solidFill>
              </a:rPr>
              <a:t> </a:t>
            </a:r>
            <a:r>
              <a:rPr lang="ru-MD" dirty="0" err="1">
                <a:solidFill>
                  <a:schemeClr val="tx2">
                    <a:lumMod val="50000"/>
                  </a:schemeClr>
                </a:solidFill>
              </a:rPr>
              <a:t>жүйесі</a:t>
            </a:r>
            <a:r>
              <a:rPr lang="ru-MD" dirty="0">
                <a:solidFill>
                  <a:schemeClr val="tx2">
                    <a:lumMod val="50000"/>
                  </a:schemeClr>
                </a:solidFill>
              </a:rPr>
              <a:t> </a:t>
            </a:r>
            <a:r>
              <a:rPr lang="ru-MD" dirty="0" err="1">
                <a:solidFill>
                  <a:schemeClr val="tx2">
                    <a:lumMod val="50000"/>
                  </a:schemeClr>
                </a:solidFill>
              </a:rPr>
              <a:t>ретінде</a:t>
            </a:r>
            <a:r>
              <a:rPr lang="ru-MD" dirty="0">
                <a:solidFill>
                  <a:schemeClr val="tx2">
                    <a:lumMod val="50000"/>
                  </a:schemeClr>
                </a:solidFill>
              </a:rPr>
              <a:t> </a:t>
            </a:r>
            <a:r>
              <a:rPr lang="ru-MD" dirty="0" err="1">
                <a:solidFill>
                  <a:schemeClr val="tx2">
                    <a:lumMod val="50000"/>
                  </a:schemeClr>
                </a:solidFill>
              </a:rPr>
              <a:t>анықталады</a:t>
            </a:r>
            <a:r>
              <a:rPr lang="ru-MD" dirty="0">
                <a:solidFill>
                  <a:schemeClr val="tx2">
                    <a:lumMod val="50000"/>
                  </a:schemeClr>
                </a:solidFill>
              </a:rPr>
              <a:t>.</a:t>
            </a:r>
            <a:endParaRPr lang="ru-RU" dirty="0">
              <a:solidFill>
                <a:schemeClr val="tx2">
                  <a:lumMod val="50000"/>
                </a:schemeClr>
              </a:solidFill>
            </a:endParaRPr>
          </a:p>
          <a:p>
            <a:endParaRPr lang="ru-RU" dirty="0"/>
          </a:p>
        </p:txBody>
      </p:sp>
      <p:sp>
        <p:nvSpPr>
          <p:cNvPr id="5" name="Текст 4"/>
          <p:cNvSpPr>
            <a:spLocks noGrp="1"/>
          </p:cNvSpPr>
          <p:nvPr>
            <p:ph type="body" sz="quarter" idx="3"/>
          </p:nvPr>
        </p:nvSpPr>
        <p:spPr/>
        <p:txBody>
          <a:bodyPr/>
          <a:lstStyle/>
          <a:p>
            <a:endParaRPr lang="ru-RU"/>
          </a:p>
        </p:txBody>
      </p:sp>
      <p:sp>
        <p:nvSpPr>
          <p:cNvPr id="6" name="Объект 5"/>
          <p:cNvSpPr>
            <a:spLocks noGrp="1"/>
          </p:cNvSpPr>
          <p:nvPr>
            <p:ph sz="quarter" idx="4"/>
          </p:nvPr>
        </p:nvSpPr>
        <p:spPr>
          <a:solidFill>
            <a:srgbClr val="92D050"/>
          </a:solidFill>
        </p:spPr>
        <p:txBody>
          <a:bodyPr>
            <a:normAutofit fontScale="85000" lnSpcReduction="10000"/>
          </a:bodyPr>
          <a:lstStyle/>
          <a:p>
            <a:r>
              <a:rPr lang="ru-MD" dirty="0" err="1">
                <a:solidFill>
                  <a:srgbClr val="002060"/>
                </a:solidFill>
              </a:rPr>
              <a:t>Үлкендердің</a:t>
            </a:r>
            <a:r>
              <a:rPr lang="ru-MD" dirty="0">
                <a:solidFill>
                  <a:srgbClr val="002060"/>
                </a:solidFill>
              </a:rPr>
              <a:t> </a:t>
            </a:r>
            <a:r>
              <a:rPr lang="ru-MD" dirty="0" err="1">
                <a:solidFill>
                  <a:srgbClr val="002060"/>
                </a:solidFill>
              </a:rPr>
              <a:t>көпшілігі</a:t>
            </a:r>
            <a:r>
              <a:rPr lang="ru-MD" dirty="0">
                <a:solidFill>
                  <a:srgbClr val="002060"/>
                </a:solidFill>
              </a:rPr>
              <a:t> </a:t>
            </a:r>
            <a:r>
              <a:rPr lang="ru-MD" dirty="0" err="1">
                <a:solidFill>
                  <a:srgbClr val="002060"/>
                </a:solidFill>
              </a:rPr>
              <a:t>өз</a:t>
            </a:r>
            <a:r>
              <a:rPr lang="ru-MD" dirty="0">
                <a:solidFill>
                  <a:srgbClr val="002060"/>
                </a:solidFill>
              </a:rPr>
              <a:t> </a:t>
            </a:r>
            <a:r>
              <a:rPr lang="ru-MD" dirty="0" err="1">
                <a:solidFill>
                  <a:srgbClr val="002060"/>
                </a:solidFill>
              </a:rPr>
              <a:t>сезімдерін</a:t>
            </a:r>
            <a:r>
              <a:rPr lang="ru-MD" dirty="0">
                <a:solidFill>
                  <a:srgbClr val="002060"/>
                </a:solidFill>
              </a:rPr>
              <a:t> </a:t>
            </a:r>
            <a:r>
              <a:rPr lang="ru-MD" dirty="0" err="1">
                <a:solidFill>
                  <a:srgbClr val="002060"/>
                </a:solidFill>
              </a:rPr>
              <a:t>реніштерін</a:t>
            </a:r>
            <a:r>
              <a:rPr lang="ru-MD" dirty="0">
                <a:solidFill>
                  <a:srgbClr val="002060"/>
                </a:solidFill>
              </a:rPr>
              <a:t>, </a:t>
            </a:r>
            <a:r>
              <a:rPr lang="ru-MD" dirty="0" err="1">
                <a:solidFill>
                  <a:srgbClr val="002060"/>
                </a:solidFill>
              </a:rPr>
              <a:t>алаңдаушылықтарын</a:t>
            </a:r>
            <a:r>
              <a:rPr lang="ru-MD" dirty="0">
                <a:solidFill>
                  <a:srgbClr val="002060"/>
                </a:solidFill>
              </a:rPr>
              <a:t> </a:t>
            </a:r>
            <a:r>
              <a:rPr lang="ru-MD" dirty="0" err="1">
                <a:solidFill>
                  <a:srgbClr val="002060"/>
                </a:solidFill>
              </a:rPr>
              <a:t>және</a:t>
            </a:r>
            <a:r>
              <a:rPr lang="ru-MD" dirty="0">
                <a:solidFill>
                  <a:srgbClr val="002060"/>
                </a:solidFill>
              </a:rPr>
              <a:t> </a:t>
            </a:r>
            <a:r>
              <a:rPr lang="ru-MD" dirty="0" err="1">
                <a:solidFill>
                  <a:srgbClr val="002060"/>
                </a:solidFill>
              </a:rPr>
              <a:t>жеке</a:t>
            </a:r>
            <a:r>
              <a:rPr lang="ru-MD" dirty="0">
                <a:solidFill>
                  <a:srgbClr val="002060"/>
                </a:solidFill>
              </a:rPr>
              <a:t> </a:t>
            </a:r>
            <a:r>
              <a:rPr lang="ru-MD" dirty="0" err="1">
                <a:solidFill>
                  <a:srgbClr val="002060"/>
                </a:solidFill>
              </a:rPr>
              <a:t>мәселелерін</a:t>
            </a:r>
            <a:r>
              <a:rPr lang="ru-MD" dirty="0">
                <a:solidFill>
                  <a:srgbClr val="002060"/>
                </a:solidFill>
              </a:rPr>
              <a:t> </a:t>
            </a:r>
            <a:r>
              <a:rPr lang="ru-MD" dirty="0" err="1">
                <a:solidFill>
                  <a:srgbClr val="002060"/>
                </a:solidFill>
              </a:rPr>
              <a:t>білдіре</a:t>
            </a:r>
            <a:r>
              <a:rPr lang="ru-MD" dirty="0">
                <a:solidFill>
                  <a:srgbClr val="002060"/>
                </a:solidFill>
              </a:rPr>
              <a:t> </a:t>
            </a:r>
            <a:r>
              <a:rPr lang="ru-MD" dirty="0" err="1">
                <a:solidFill>
                  <a:srgbClr val="002060"/>
                </a:solidFill>
              </a:rPr>
              <a:t>алады</a:t>
            </a:r>
            <a:r>
              <a:rPr lang="ru-MD" dirty="0">
                <a:solidFill>
                  <a:srgbClr val="002060"/>
                </a:solidFill>
              </a:rPr>
              <a:t>. </a:t>
            </a:r>
            <a:r>
              <a:rPr lang="ru-MD" dirty="0" err="1">
                <a:solidFill>
                  <a:srgbClr val="002060"/>
                </a:solidFill>
              </a:rPr>
              <a:t>Үлкендер</a:t>
            </a:r>
            <a:r>
              <a:rPr lang="ru-MD" dirty="0">
                <a:solidFill>
                  <a:srgbClr val="002060"/>
                </a:solidFill>
              </a:rPr>
              <a:t>  </a:t>
            </a:r>
            <a:r>
              <a:rPr lang="ru-MD" dirty="0" err="1">
                <a:solidFill>
                  <a:srgbClr val="002060"/>
                </a:solidFill>
              </a:rPr>
              <a:t>үшін</a:t>
            </a:r>
            <a:r>
              <a:rPr lang="ru-MD" dirty="0">
                <a:solidFill>
                  <a:srgbClr val="002060"/>
                </a:solidFill>
              </a:rPr>
              <a:t> </a:t>
            </a:r>
            <a:r>
              <a:rPr lang="ru-MD" dirty="0" err="1">
                <a:solidFill>
                  <a:srgbClr val="002060"/>
                </a:solidFill>
              </a:rPr>
              <a:t>сөз</a:t>
            </a:r>
            <a:r>
              <a:rPr lang="ru-MD" dirty="0">
                <a:solidFill>
                  <a:srgbClr val="002060"/>
                </a:solidFill>
              </a:rPr>
              <a:t> </a:t>
            </a:r>
            <a:r>
              <a:rPr lang="ru-MD" dirty="0" err="1">
                <a:solidFill>
                  <a:srgbClr val="002060"/>
                </a:solidFill>
              </a:rPr>
              <a:t>қандай</a:t>
            </a:r>
            <a:r>
              <a:rPr lang="ru-MD" dirty="0">
                <a:solidFill>
                  <a:srgbClr val="002060"/>
                </a:solidFill>
              </a:rPr>
              <a:t> </a:t>
            </a:r>
            <a:r>
              <a:rPr lang="ru-MD" dirty="0" err="1">
                <a:solidFill>
                  <a:srgbClr val="002060"/>
                </a:solidFill>
              </a:rPr>
              <a:t>рөл</a:t>
            </a:r>
            <a:r>
              <a:rPr lang="ru-MD" dirty="0">
                <a:solidFill>
                  <a:srgbClr val="002060"/>
                </a:solidFill>
              </a:rPr>
              <a:t> </a:t>
            </a:r>
            <a:r>
              <a:rPr lang="ru-MD" dirty="0" err="1">
                <a:solidFill>
                  <a:srgbClr val="002060"/>
                </a:solidFill>
              </a:rPr>
              <a:t>атқарса</a:t>
            </a:r>
            <a:r>
              <a:rPr lang="ru-MD" dirty="0">
                <a:solidFill>
                  <a:srgbClr val="002060"/>
                </a:solidFill>
              </a:rPr>
              <a:t>   ал бала </a:t>
            </a:r>
            <a:r>
              <a:rPr lang="ru-MD" dirty="0" err="1">
                <a:solidFill>
                  <a:srgbClr val="002060"/>
                </a:solidFill>
              </a:rPr>
              <a:t>үшін</a:t>
            </a:r>
            <a:r>
              <a:rPr lang="ru-MD" dirty="0">
                <a:solidFill>
                  <a:srgbClr val="002060"/>
                </a:solidFill>
              </a:rPr>
              <a:t> </a:t>
            </a:r>
            <a:r>
              <a:rPr lang="ru-MD" dirty="0" err="1">
                <a:solidFill>
                  <a:srgbClr val="002060"/>
                </a:solidFill>
              </a:rPr>
              <a:t>ойын</a:t>
            </a:r>
            <a:r>
              <a:rPr lang="ru-MD" dirty="0">
                <a:solidFill>
                  <a:srgbClr val="002060"/>
                </a:solidFill>
              </a:rPr>
              <a:t> да </a:t>
            </a:r>
            <a:r>
              <a:rPr lang="ru-MD" dirty="0" err="1">
                <a:solidFill>
                  <a:srgbClr val="002060"/>
                </a:solidFill>
              </a:rPr>
              <a:t>сондай</a:t>
            </a:r>
            <a:r>
              <a:rPr lang="ru-MD" dirty="0">
                <a:solidFill>
                  <a:srgbClr val="002060"/>
                </a:solidFill>
              </a:rPr>
              <a:t>  </a:t>
            </a:r>
            <a:r>
              <a:rPr lang="ru-MD" dirty="0" err="1">
                <a:solidFill>
                  <a:srgbClr val="002060"/>
                </a:solidFill>
              </a:rPr>
              <a:t>рөлде</a:t>
            </a:r>
            <a:r>
              <a:rPr lang="ru-MD" dirty="0">
                <a:solidFill>
                  <a:srgbClr val="002060"/>
                </a:solidFill>
              </a:rPr>
              <a:t>  </a:t>
            </a:r>
            <a:r>
              <a:rPr lang="ru-MD" dirty="0" err="1">
                <a:solidFill>
                  <a:srgbClr val="002060"/>
                </a:solidFill>
              </a:rPr>
              <a:t>болады</a:t>
            </a:r>
            <a:r>
              <a:rPr lang="ru-MD" dirty="0">
                <a:solidFill>
                  <a:srgbClr val="002060"/>
                </a:solidFill>
              </a:rPr>
              <a:t>.  </a:t>
            </a:r>
            <a:r>
              <a:rPr lang="ru-MD" dirty="0" err="1">
                <a:solidFill>
                  <a:srgbClr val="002060"/>
                </a:solidFill>
              </a:rPr>
              <a:t>Бұл</a:t>
            </a:r>
            <a:r>
              <a:rPr lang="ru-MD" dirty="0">
                <a:solidFill>
                  <a:srgbClr val="002060"/>
                </a:solidFill>
              </a:rPr>
              <a:t> </a:t>
            </a:r>
            <a:r>
              <a:rPr lang="ru-MD" dirty="0" err="1">
                <a:solidFill>
                  <a:srgbClr val="002060"/>
                </a:solidFill>
              </a:rPr>
              <a:t>сезімді</a:t>
            </a:r>
            <a:r>
              <a:rPr lang="ru-MD" dirty="0">
                <a:solidFill>
                  <a:srgbClr val="002060"/>
                </a:solidFill>
              </a:rPr>
              <a:t>  </a:t>
            </a:r>
            <a:r>
              <a:rPr lang="ru-MD" dirty="0" err="1">
                <a:solidFill>
                  <a:srgbClr val="002060"/>
                </a:solidFill>
              </a:rPr>
              <a:t>білдіру</a:t>
            </a:r>
            <a:r>
              <a:rPr lang="ru-MD" dirty="0">
                <a:solidFill>
                  <a:srgbClr val="002060"/>
                </a:solidFill>
              </a:rPr>
              <a:t> </a:t>
            </a:r>
            <a:r>
              <a:rPr lang="ru-MD" dirty="0" err="1">
                <a:solidFill>
                  <a:srgbClr val="002060"/>
                </a:solidFill>
              </a:rPr>
              <a:t>қарым</a:t>
            </a:r>
            <a:r>
              <a:rPr lang="ru-MD" dirty="0">
                <a:solidFill>
                  <a:srgbClr val="002060"/>
                </a:solidFill>
              </a:rPr>
              <a:t> </a:t>
            </a:r>
            <a:r>
              <a:rPr lang="ru-MD" dirty="0" err="1">
                <a:solidFill>
                  <a:srgbClr val="002060"/>
                </a:solidFill>
              </a:rPr>
              <a:t>қатынас</a:t>
            </a:r>
            <a:r>
              <a:rPr lang="ru-MD" dirty="0">
                <a:solidFill>
                  <a:srgbClr val="002060"/>
                </a:solidFill>
              </a:rPr>
              <a:t> </a:t>
            </a:r>
            <a:r>
              <a:rPr lang="ru-MD" dirty="0" err="1">
                <a:solidFill>
                  <a:srgbClr val="002060"/>
                </a:solidFill>
              </a:rPr>
              <a:t>зерттеу</a:t>
            </a:r>
            <a:r>
              <a:rPr lang="ru-MD" dirty="0">
                <a:solidFill>
                  <a:srgbClr val="002060"/>
                </a:solidFill>
              </a:rPr>
              <a:t> </a:t>
            </a:r>
            <a:r>
              <a:rPr lang="ru-MD" dirty="0" err="1">
                <a:solidFill>
                  <a:srgbClr val="002060"/>
                </a:solidFill>
              </a:rPr>
              <a:t>үшін</a:t>
            </a:r>
            <a:r>
              <a:rPr lang="ru-MD" dirty="0">
                <a:solidFill>
                  <a:srgbClr val="002060"/>
                </a:solidFill>
              </a:rPr>
              <a:t> </a:t>
            </a:r>
            <a:r>
              <a:rPr lang="ru-MD" dirty="0" err="1">
                <a:solidFill>
                  <a:srgbClr val="002060"/>
                </a:solidFill>
              </a:rPr>
              <a:t>құрал</a:t>
            </a:r>
            <a:r>
              <a:rPr lang="ru-MD" dirty="0">
                <a:solidFill>
                  <a:srgbClr val="002060"/>
                </a:solidFill>
              </a:rPr>
              <a:t> </a:t>
            </a:r>
            <a:r>
              <a:rPr lang="ru-MD" dirty="0" err="1">
                <a:solidFill>
                  <a:srgbClr val="002060"/>
                </a:solidFill>
              </a:rPr>
              <a:t>болып</a:t>
            </a:r>
            <a:r>
              <a:rPr lang="ru-MD" dirty="0">
                <a:solidFill>
                  <a:srgbClr val="002060"/>
                </a:solidFill>
              </a:rPr>
              <a:t> </a:t>
            </a:r>
            <a:r>
              <a:rPr lang="ru-MD" dirty="0" err="1">
                <a:solidFill>
                  <a:srgbClr val="002060"/>
                </a:solidFill>
              </a:rPr>
              <a:t>табылады</a:t>
            </a:r>
            <a:r>
              <a:rPr lang="ru-MD" dirty="0">
                <a:solidFill>
                  <a:srgbClr val="002060"/>
                </a:solidFill>
              </a:rPr>
              <a:t> </a:t>
            </a:r>
            <a:r>
              <a:rPr lang="ru-MD" dirty="0" err="1">
                <a:solidFill>
                  <a:srgbClr val="002060"/>
                </a:solidFill>
              </a:rPr>
              <a:t>Оларға</a:t>
            </a:r>
            <a:r>
              <a:rPr lang="ru-MD" dirty="0">
                <a:solidFill>
                  <a:srgbClr val="002060"/>
                </a:solidFill>
              </a:rPr>
              <a:t> </a:t>
            </a:r>
            <a:r>
              <a:rPr lang="ru-MD" dirty="0" err="1">
                <a:solidFill>
                  <a:srgbClr val="002060"/>
                </a:solidFill>
              </a:rPr>
              <a:t>осындай</a:t>
            </a:r>
            <a:r>
              <a:rPr lang="ru-MD" dirty="0">
                <a:solidFill>
                  <a:srgbClr val="002060"/>
                </a:solidFill>
              </a:rPr>
              <a:t> </a:t>
            </a:r>
            <a:r>
              <a:rPr lang="ru-MD" dirty="0" err="1">
                <a:solidFill>
                  <a:srgbClr val="002060"/>
                </a:solidFill>
              </a:rPr>
              <a:t>мумкіндік</a:t>
            </a:r>
            <a:r>
              <a:rPr lang="ru-MD" dirty="0">
                <a:solidFill>
                  <a:srgbClr val="002060"/>
                </a:solidFill>
              </a:rPr>
              <a:t> </a:t>
            </a:r>
            <a:r>
              <a:rPr lang="ru-MD" dirty="0" err="1">
                <a:solidFill>
                  <a:srgbClr val="002060"/>
                </a:solidFill>
              </a:rPr>
              <a:t>берілген</a:t>
            </a:r>
            <a:r>
              <a:rPr lang="ru-MD" dirty="0">
                <a:solidFill>
                  <a:srgbClr val="002060"/>
                </a:solidFill>
              </a:rPr>
              <a:t> </a:t>
            </a:r>
            <a:r>
              <a:rPr lang="ru-MD" dirty="0" err="1">
                <a:solidFill>
                  <a:srgbClr val="002060"/>
                </a:solidFill>
              </a:rPr>
              <a:t>кезде</a:t>
            </a:r>
            <a:r>
              <a:rPr lang="ru-MD" dirty="0">
                <a:solidFill>
                  <a:srgbClr val="002060"/>
                </a:solidFill>
              </a:rPr>
              <a:t> </a:t>
            </a:r>
            <a:r>
              <a:rPr lang="ru-MD" dirty="0" err="1">
                <a:solidFill>
                  <a:srgbClr val="002060"/>
                </a:solidFill>
              </a:rPr>
              <a:t>балалар</a:t>
            </a:r>
            <a:r>
              <a:rPr lang="ru-MD" dirty="0">
                <a:solidFill>
                  <a:srgbClr val="002060"/>
                </a:solidFill>
              </a:rPr>
              <a:t> </a:t>
            </a:r>
            <a:r>
              <a:rPr lang="ru-MD" dirty="0" err="1">
                <a:solidFill>
                  <a:srgbClr val="002060"/>
                </a:solidFill>
              </a:rPr>
              <a:t>өз</a:t>
            </a:r>
            <a:r>
              <a:rPr lang="ru-MD" dirty="0">
                <a:solidFill>
                  <a:srgbClr val="002060"/>
                </a:solidFill>
              </a:rPr>
              <a:t> </a:t>
            </a:r>
            <a:r>
              <a:rPr lang="ru-MD" dirty="0" err="1">
                <a:solidFill>
                  <a:srgbClr val="002060"/>
                </a:solidFill>
              </a:rPr>
              <a:t>сезімдердің</a:t>
            </a:r>
            <a:r>
              <a:rPr lang="ru-MD" dirty="0">
                <a:solidFill>
                  <a:srgbClr val="002060"/>
                </a:solidFill>
              </a:rPr>
              <a:t>  </a:t>
            </a:r>
            <a:r>
              <a:rPr lang="ru-MD" dirty="0" err="1">
                <a:solidFill>
                  <a:srgbClr val="002060"/>
                </a:solidFill>
              </a:rPr>
              <a:t>және</a:t>
            </a:r>
            <a:r>
              <a:rPr lang="ru-MD" dirty="0">
                <a:solidFill>
                  <a:srgbClr val="002060"/>
                </a:solidFill>
              </a:rPr>
              <a:t>  </a:t>
            </a:r>
            <a:r>
              <a:rPr lang="ru-MD" dirty="0" err="1">
                <a:solidFill>
                  <a:srgbClr val="002060"/>
                </a:solidFill>
              </a:rPr>
              <a:t>қажеттіліктерің</a:t>
            </a:r>
            <a:r>
              <a:rPr lang="ru-MD" dirty="0">
                <a:solidFill>
                  <a:srgbClr val="002060"/>
                </a:solidFill>
              </a:rPr>
              <a:t>  </a:t>
            </a:r>
            <a:r>
              <a:rPr lang="ru-MD" dirty="0" err="1">
                <a:solidFill>
                  <a:srgbClr val="002060"/>
                </a:solidFill>
              </a:rPr>
              <a:t>улкендер</a:t>
            </a:r>
            <a:r>
              <a:rPr lang="ru-MD" dirty="0">
                <a:solidFill>
                  <a:srgbClr val="002060"/>
                </a:solidFill>
              </a:rPr>
              <a:t> </a:t>
            </a:r>
            <a:r>
              <a:rPr lang="ru-MD" dirty="0" err="1">
                <a:solidFill>
                  <a:srgbClr val="002060"/>
                </a:solidFill>
              </a:rPr>
              <a:t>сияқты</a:t>
            </a:r>
            <a:r>
              <a:rPr lang="ru-MD" dirty="0">
                <a:solidFill>
                  <a:srgbClr val="002060"/>
                </a:solidFill>
              </a:rPr>
              <a:t> </a:t>
            </a:r>
            <a:r>
              <a:rPr lang="ru-MD" dirty="0" err="1">
                <a:solidFill>
                  <a:srgbClr val="002060"/>
                </a:solidFill>
              </a:rPr>
              <a:t>жеткізе</a:t>
            </a:r>
            <a:r>
              <a:rPr lang="ru-MD" dirty="0">
                <a:solidFill>
                  <a:srgbClr val="002060"/>
                </a:solidFill>
              </a:rPr>
              <a:t> </a:t>
            </a:r>
            <a:r>
              <a:rPr lang="ru-MD" dirty="0" err="1">
                <a:solidFill>
                  <a:srgbClr val="002060"/>
                </a:solidFill>
              </a:rPr>
              <a:t>алады</a:t>
            </a:r>
            <a:r>
              <a:rPr lang="ru-MD" dirty="0">
                <a:solidFill>
                  <a:srgbClr val="002060"/>
                </a:solidFill>
              </a:rPr>
              <a:t> </a:t>
            </a:r>
            <a:r>
              <a:rPr lang="ru-MD" dirty="0" err="1">
                <a:solidFill>
                  <a:srgbClr val="002060"/>
                </a:solidFill>
              </a:rPr>
              <a:t>Балаларға</a:t>
            </a:r>
            <a:r>
              <a:rPr lang="ru-MD" dirty="0">
                <a:solidFill>
                  <a:srgbClr val="002060"/>
                </a:solidFill>
              </a:rPr>
              <a:t> </a:t>
            </a:r>
            <a:r>
              <a:rPr lang="ru-MD" dirty="0" err="1">
                <a:solidFill>
                  <a:srgbClr val="002060"/>
                </a:solidFill>
              </a:rPr>
              <a:t>қарым-қатынас</a:t>
            </a:r>
            <a:r>
              <a:rPr lang="ru-MD" dirty="0">
                <a:solidFill>
                  <a:srgbClr val="002060"/>
                </a:solidFill>
              </a:rPr>
              <a:t>  </a:t>
            </a:r>
            <a:r>
              <a:rPr lang="ru-MD" dirty="0" err="1">
                <a:solidFill>
                  <a:srgbClr val="002060"/>
                </a:solidFill>
              </a:rPr>
              <a:t>жасау</a:t>
            </a:r>
            <a:r>
              <a:rPr lang="ru-MD" dirty="0">
                <a:solidFill>
                  <a:srgbClr val="002060"/>
                </a:solidFill>
              </a:rPr>
              <a:t> </a:t>
            </a:r>
            <a:r>
              <a:rPr lang="ru-MD" dirty="0" err="1">
                <a:solidFill>
                  <a:srgbClr val="002060"/>
                </a:solidFill>
              </a:rPr>
              <a:t>және</a:t>
            </a:r>
            <a:r>
              <a:rPr lang="ru-MD" dirty="0">
                <a:solidFill>
                  <a:srgbClr val="002060"/>
                </a:solidFill>
              </a:rPr>
              <a:t> </a:t>
            </a:r>
            <a:r>
              <a:rPr lang="ru-MD" dirty="0" err="1">
                <a:solidFill>
                  <a:srgbClr val="002060"/>
                </a:solidFill>
              </a:rPr>
              <a:t>айту</a:t>
            </a:r>
            <a:r>
              <a:rPr lang="ru-MD" dirty="0">
                <a:solidFill>
                  <a:srgbClr val="002060"/>
                </a:solidFill>
              </a:rPr>
              <a:t> </a:t>
            </a:r>
            <a:r>
              <a:rPr lang="ru-MD" dirty="0" err="1">
                <a:solidFill>
                  <a:srgbClr val="002060"/>
                </a:solidFill>
              </a:rPr>
              <a:t>динамикасы</a:t>
            </a:r>
            <a:r>
              <a:rPr lang="ru-MD" dirty="0">
                <a:solidFill>
                  <a:srgbClr val="002060"/>
                </a:solidFill>
              </a:rPr>
              <a:t> </a:t>
            </a:r>
            <a:r>
              <a:rPr lang="ru-MD" dirty="0" err="1">
                <a:solidFill>
                  <a:srgbClr val="002060"/>
                </a:solidFill>
              </a:rPr>
              <a:t>біраз</a:t>
            </a:r>
            <a:r>
              <a:rPr lang="ru-MD" dirty="0">
                <a:solidFill>
                  <a:srgbClr val="002060"/>
                </a:solidFill>
              </a:rPr>
              <a:t> </a:t>
            </a:r>
            <a:r>
              <a:rPr lang="ru-MD" dirty="0" err="1">
                <a:solidFill>
                  <a:srgbClr val="002060"/>
                </a:solidFill>
              </a:rPr>
              <a:t>бөлектеу</a:t>
            </a:r>
            <a:r>
              <a:rPr lang="ru-MD" dirty="0">
                <a:solidFill>
                  <a:srgbClr val="002060"/>
                </a:solidFill>
              </a:rPr>
              <a:t> </a:t>
            </a:r>
            <a:r>
              <a:rPr lang="ru-MD" dirty="0" err="1">
                <a:solidFill>
                  <a:srgbClr val="002060"/>
                </a:solidFill>
              </a:rPr>
              <a:t>біраз</a:t>
            </a:r>
            <a:r>
              <a:rPr lang="ru-MD" dirty="0">
                <a:solidFill>
                  <a:srgbClr val="002060"/>
                </a:solidFill>
              </a:rPr>
              <a:t> </a:t>
            </a:r>
            <a:r>
              <a:rPr lang="ru-MD" dirty="0" err="1">
                <a:solidFill>
                  <a:srgbClr val="002060"/>
                </a:solidFill>
              </a:rPr>
              <a:t>сезімдері</a:t>
            </a:r>
            <a:r>
              <a:rPr lang="ru-MD" dirty="0">
                <a:solidFill>
                  <a:srgbClr val="002060"/>
                </a:solidFill>
              </a:rPr>
              <a:t> </a:t>
            </a:r>
            <a:r>
              <a:rPr lang="ru-MD" dirty="0" err="1">
                <a:solidFill>
                  <a:srgbClr val="002060"/>
                </a:solidFill>
              </a:rPr>
              <a:t>улкендердікімен</a:t>
            </a:r>
            <a:r>
              <a:rPr lang="ru-MD" dirty="0">
                <a:solidFill>
                  <a:srgbClr val="002060"/>
                </a:solidFill>
              </a:rPr>
              <a:t> </a:t>
            </a:r>
            <a:r>
              <a:rPr lang="ru-MD" dirty="0" err="1">
                <a:solidFill>
                  <a:srgbClr val="002060"/>
                </a:solidFill>
              </a:rPr>
              <a:t>бірдей</a:t>
            </a:r>
            <a:r>
              <a:rPr lang="ru-MD" dirty="0">
                <a:solidFill>
                  <a:srgbClr val="002060"/>
                </a:solidFill>
              </a:rPr>
              <a:t> (</a:t>
            </a:r>
            <a:r>
              <a:rPr lang="ru-MD" dirty="0" err="1">
                <a:solidFill>
                  <a:srgbClr val="002060"/>
                </a:solidFill>
              </a:rPr>
              <a:t>мысалы</a:t>
            </a:r>
            <a:r>
              <a:rPr lang="ru-MD" dirty="0">
                <a:solidFill>
                  <a:srgbClr val="002060"/>
                </a:solidFill>
              </a:rPr>
              <a:t> </a:t>
            </a:r>
            <a:r>
              <a:rPr lang="ru-MD" dirty="0" err="1">
                <a:solidFill>
                  <a:srgbClr val="002060"/>
                </a:solidFill>
              </a:rPr>
              <a:t>қорқыныш</a:t>
            </a:r>
            <a:r>
              <a:rPr lang="ru-MD" dirty="0">
                <a:solidFill>
                  <a:srgbClr val="002060"/>
                </a:solidFill>
              </a:rPr>
              <a:t> </a:t>
            </a:r>
            <a:r>
              <a:rPr lang="ru-MD" dirty="0" err="1">
                <a:solidFill>
                  <a:srgbClr val="002060"/>
                </a:solidFill>
              </a:rPr>
              <a:t>қанағаттану</a:t>
            </a:r>
            <a:r>
              <a:rPr lang="ru-MD" dirty="0">
                <a:solidFill>
                  <a:srgbClr val="002060"/>
                </a:solidFill>
              </a:rPr>
              <a:t> </a:t>
            </a:r>
            <a:r>
              <a:rPr lang="ru-MD" dirty="0" err="1">
                <a:solidFill>
                  <a:srgbClr val="002060"/>
                </a:solidFill>
              </a:rPr>
              <a:t>бақыт</a:t>
            </a:r>
            <a:r>
              <a:rPr lang="ru-MD" dirty="0">
                <a:solidFill>
                  <a:srgbClr val="002060"/>
                </a:solidFill>
              </a:rPr>
              <a:t> ) </a:t>
            </a:r>
            <a:endParaRPr lang="ru-RU" dirty="0">
              <a:solidFill>
                <a:srgbClr val="002060"/>
              </a:solidFill>
            </a:endParaRPr>
          </a:p>
          <a:p>
            <a:endParaRPr lang="ru-RU" dirty="0">
              <a:solidFill>
                <a:srgbClr val="002060"/>
              </a:solidFill>
            </a:endParaRPr>
          </a:p>
        </p:txBody>
      </p:sp>
    </p:spTree>
    <p:extLst>
      <p:ext uri="{BB962C8B-B14F-4D97-AF65-F5344CB8AC3E}">
        <p14:creationId xmlns:p14="http://schemas.microsoft.com/office/powerpoint/2010/main" val="1324109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3487" y="182880"/>
            <a:ext cx="10617798" cy="5693866"/>
          </a:xfrm>
          <a:prstGeom prst="rect">
            <a:avLst/>
          </a:prstGeom>
          <a:solidFill>
            <a:schemeClr val="accent1">
              <a:lumMod val="50000"/>
            </a:schemeClr>
          </a:solidFill>
        </p:spPr>
        <p:txBody>
          <a:bodyPr wrap="square">
            <a:spAutoFit/>
          </a:bodyPr>
          <a:lstStyle/>
          <a:p>
            <a:pPr indent="457200" algn="just">
              <a:spcAft>
                <a:spcPts val="0"/>
              </a:spcAft>
            </a:pP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Сезімдерін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жеткізуді</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немесе</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бастап</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кеткендерін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айтуды</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балаларда</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қиындықтар</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тууы</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мумкін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Бірақ</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нәзік</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сезінетін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эмпатикасы</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қалыптасқан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ересек</a:t>
            </a:r>
            <a:r>
              <a:rPr lang="ru-MD" sz="28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адам</a:t>
            </a:r>
            <a:r>
              <a:rPr lang="ru-MD" sz="28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алдында</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олар</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не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сезінетіндіктерін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ойыншықтар</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және</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ойын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материалдарын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таңдап</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олармен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белгілі</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турде</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әрекет</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ету</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арқылы</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көрсете</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алады</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Бала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ойын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мағынаға</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толы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және</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оларға</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сөз</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табу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қиынға</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түсетін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сәттерде</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ойын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өз</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дегенін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қол</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жеткізу</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мумкін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болғандықтан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ойын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бала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үшін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өте</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маңызды</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Балалар</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айта</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алмайтындарын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айту</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үшін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өздері</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жасауға</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ыңғайсыз</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санайтын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әдеттері</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жасау</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үшін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ойыншықтарды</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пайдалануы</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мумкін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Ойын</a:t>
            </a:r>
            <a:r>
              <a:rPr lang="ru-MD" sz="28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өз</a:t>
            </a:r>
            <a:r>
              <a:rPr lang="ru-MD" sz="28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ойын</a:t>
            </a:r>
            <a:r>
              <a:rPr lang="ru-MD" sz="28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айту</a:t>
            </a:r>
            <a:r>
              <a:rPr lang="ru-MD" sz="28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үшін</a:t>
            </a:r>
            <a:r>
              <a:rPr lang="ru-MD" sz="28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символикалық</a:t>
            </a:r>
            <a:r>
              <a:rPr lang="ru-MD" sz="28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тіл</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Және</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ойын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бала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қандай</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күй</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кешкенін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оған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қалай</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қарайтынын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қандай</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арман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тілектері</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бар,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қандай</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қажеттіліктер</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туатынын</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ашып</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бере</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MD" sz="2800" dirty="0" err="1" smtClean="0">
                <a:latin typeface="Times New Roman" panose="02020603050405020304" pitchFamily="18" charset="0"/>
                <a:ea typeface="Times New Roman" panose="02020603050405020304" pitchFamily="18" charset="0"/>
                <a:cs typeface="Times New Roman" panose="02020603050405020304" pitchFamily="18" charset="0"/>
              </a:rPr>
              <a:t>алады</a:t>
            </a:r>
            <a:r>
              <a:rPr lang="ru-MD" sz="28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effectLst/>
              <a:latin typeface="Kz Times New Roman"/>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82818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Цитаты">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TM03457503[[fn=Цитаты]]</Template>
  <TotalTime>57</TotalTime>
  <Words>899</Words>
  <Application>Microsoft Office PowerPoint</Application>
  <PresentationFormat>Широкоэкранный</PresentationFormat>
  <Paragraphs>36</Paragraphs>
  <Slides>14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14</vt:i4>
      </vt:variant>
    </vt:vector>
  </HeadingPairs>
  <TitlesOfParts>
    <vt:vector size="21" baseType="lpstr">
      <vt:lpstr>Arial</vt:lpstr>
      <vt:lpstr>Calibri</vt:lpstr>
      <vt:lpstr>Century Gothic</vt:lpstr>
      <vt:lpstr>Kz Times New Roman</vt:lpstr>
      <vt:lpstr>Times New Roman</vt:lpstr>
      <vt:lpstr>Wingdings 2</vt:lpstr>
      <vt:lpstr>Цитаты</vt:lpstr>
      <vt:lpstr>Дәріс 11. Психологиялық тренингтегі ойын техникалары </vt:lpstr>
      <vt:lpstr>Ойын </vt:lpstr>
      <vt:lpstr>Презентация PowerPoint</vt:lpstr>
      <vt:lpstr>Презентация PowerPoint</vt:lpstr>
      <vt:lpstr>Жалпы ойын туралы</vt:lpstr>
      <vt:lpstr>         Ойынды коррекциялық – дамытушылық мақсаттарда пайдалану ерекшеліктері                                 </vt:lpstr>
      <vt:lpstr>Презентация PowerPoint</vt:lpstr>
      <vt:lpstr>Ойында бала-ересек</vt:lpstr>
      <vt:lpstr>Презентация PowerPoint</vt:lpstr>
      <vt:lpstr>Ойын әсері арқылы адам баласының белгілі бір буыны қоғамдық тәжірибеге меңгереді, өзіңіз психикалық ерекшкеліктерін қалыптастырады. Бала ойынында да қоғамдық, ұжымдық сипат болады. </vt:lpstr>
      <vt:lpstr>Ойынның  ерекшеліктері (К.Стопоро). </vt:lpstr>
      <vt:lpstr>  Ойын техникалары</vt:lpstr>
      <vt:lpstr>Презентация PowerPoint</vt:lpstr>
      <vt:lpstr>Телефон ойыны</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Дәріс 11. Психологиялық тренингтегі ойын техникалары </dc:title>
  <dc:creator>DELUX</dc:creator>
  <cp:lastModifiedBy>DELUX</cp:lastModifiedBy>
  <cp:revision>16</cp:revision>
  <dcterms:created xsi:type="dcterms:W3CDTF">2020-03-26T06:30:11Z</dcterms:created>
  <dcterms:modified xsi:type="dcterms:W3CDTF">2020-03-26T18:59:29Z</dcterms:modified>
</cp:coreProperties>
</file>